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9" d="100"/>
          <a:sy n="109" d="100"/>
        </p:scale>
        <p:origin x="706"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712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9E3039"/>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7A2530"/>
          </a:solidFill>
          <a:ln w="12700">
            <a:solidFill>
              <a:srgbClr val="7A2530"/>
            </a:solidFill>
            <a:prstDash val="solid"/>
          </a:ln>
        </p:spPr>
        <p:txBody>
          <a:bodyPr/>
          <a:lstStyle/>
          <a:p>
            <a:endParaRPr lang="lv-LV"/>
          </a:p>
        </p:txBody>
      </p:sp>
      <p:sp>
        <p:nvSpPr>
          <p:cNvPr id="3" name="Shape 1"/>
          <p:cNvSpPr/>
          <p:nvPr/>
        </p:nvSpPr>
        <p:spPr>
          <a:xfrm>
            <a:off x="0" y="5052060"/>
            <a:ext cx="9144000" cy="91440"/>
          </a:xfrm>
          <a:prstGeom prst="rect">
            <a:avLst/>
          </a:prstGeom>
          <a:solidFill>
            <a:srgbClr val="7A2530"/>
          </a:solidFill>
          <a:ln w="12700">
            <a:solidFill>
              <a:srgbClr val="7A2530"/>
            </a:solidFill>
            <a:prstDash val="solid"/>
          </a:ln>
        </p:spPr>
        <p:txBody>
          <a:bodyPr/>
          <a:lstStyle/>
          <a:p>
            <a:endParaRPr lang="lv-LV"/>
          </a:p>
        </p:txBody>
      </p:sp>
      <p:sp>
        <p:nvSpPr>
          <p:cNvPr id="4" name="Shape 2"/>
          <p:cNvSpPr/>
          <p:nvPr/>
        </p:nvSpPr>
        <p:spPr>
          <a:xfrm>
            <a:off x="91440" y="1280160"/>
            <a:ext cx="9052560" cy="2377440"/>
          </a:xfrm>
          <a:prstGeom prst="rect">
            <a:avLst/>
          </a:prstGeom>
          <a:solidFill>
            <a:srgbClr val="7A2530"/>
          </a:solidFill>
          <a:ln w="12700">
            <a:solidFill>
              <a:srgbClr val="7A2530"/>
            </a:solidFill>
            <a:prstDash val="solid"/>
          </a:ln>
        </p:spPr>
        <p:txBody>
          <a:bodyPr/>
          <a:lstStyle/>
          <a:p>
            <a:endParaRPr lang="lv-LV"/>
          </a:p>
        </p:txBody>
      </p:sp>
      <p:sp>
        <p:nvSpPr>
          <p:cNvPr id="5" name="Text 3"/>
          <p:cNvSpPr/>
          <p:nvPr/>
        </p:nvSpPr>
        <p:spPr>
          <a:xfrm>
            <a:off x="548640" y="1417320"/>
            <a:ext cx="8046720" cy="1645920"/>
          </a:xfrm>
          <a:prstGeom prst="rect">
            <a:avLst/>
          </a:prstGeom>
          <a:noFill/>
          <a:ln/>
        </p:spPr>
        <p:txBody>
          <a:bodyPr wrap="square" rtlCol="0" anchor="ctr"/>
          <a:lstStyle/>
          <a:p>
            <a:pPr marL="0" indent="0" algn="ctr">
              <a:buNone/>
            </a:pPr>
            <a:r>
              <a:rPr lang="en-US" sz="3800" b="1" dirty="0">
                <a:solidFill>
                  <a:srgbClr val="FFFFFF"/>
                </a:solidFill>
                <a:latin typeface="Calibri" pitchFamily="34" charset="0"/>
                <a:ea typeface="Calibri" pitchFamily="34" charset="-122"/>
                <a:cs typeface="Calibri" pitchFamily="34" charset="-120"/>
              </a:rPr>
              <a:t>NOMETNES FILOZOFIJA UN SATURS</a:t>
            </a:r>
            <a:endParaRPr lang="en-US" sz="3800" dirty="0"/>
          </a:p>
        </p:txBody>
      </p:sp>
      <p:sp>
        <p:nvSpPr>
          <p:cNvPr id="6" name="Text 4"/>
          <p:cNvSpPr/>
          <p:nvPr/>
        </p:nvSpPr>
        <p:spPr>
          <a:xfrm>
            <a:off x="548640" y="3246120"/>
            <a:ext cx="8046720" cy="457200"/>
          </a:xfrm>
          <a:prstGeom prst="rect">
            <a:avLst/>
          </a:prstGeom>
          <a:noFill/>
          <a:ln/>
        </p:spPr>
        <p:txBody>
          <a:bodyPr wrap="square" rtlCol="0" anchor="ctr"/>
          <a:lstStyle/>
          <a:p>
            <a:pPr marL="0" indent="0" algn="ctr">
              <a:buNone/>
            </a:pPr>
            <a:r>
              <a:rPr lang="en-US" sz="1600" dirty="0">
                <a:solidFill>
                  <a:srgbClr val="FFFFFF">
                    <a:alpha val="90000"/>
                  </a:srgbClr>
                </a:solidFill>
                <a:latin typeface="Calibri" pitchFamily="34" charset="0"/>
                <a:ea typeface="Calibri" pitchFamily="34" charset="-122"/>
                <a:cs typeface="Calibri" pitchFamily="34" charset="-120"/>
              </a:rPr>
              <a:t>Arnolds Brūders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TEORĒTISKĀ BĀZE</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"Gudrības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mīlestība"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err="1">
                <a:solidFill>
                  <a:srgbClr val="9E3039"/>
                </a:solidFill>
                <a:latin typeface="Calibri" pitchFamily="34" charset="0"/>
                <a:ea typeface="Calibri" pitchFamily="34" charset="-122"/>
                <a:cs typeface="Calibri" pitchFamily="34" charset="-120"/>
              </a:rPr>
              <a:t>Filozofija</a:t>
            </a:r>
            <a:r>
              <a:rPr lang="en-US" sz="2400" b="1" dirty="0">
                <a:solidFill>
                  <a:srgbClr val="9E3039"/>
                </a:solidFill>
                <a:latin typeface="Calibri" pitchFamily="34" charset="0"/>
                <a:ea typeface="Calibri" pitchFamily="34" charset="-122"/>
                <a:cs typeface="Calibri" pitchFamily="34" charset="-120"/>
              </a:rPr>
              <a:t> —</a:t>
            </a:r>
            <a:r>
              <a:rPr lang="lv-LV" sz="2400" b="1" dirty="0">
                <a:solidFill>
                  <a:srgbClr val="9E3039"/>
                </a:solidFill>
                <a:latin typeface="Calibri" pitchFamily="34" charset="0"/>
                <a:ea typeface="Calibri" pitchFamily="34" charset="-122"/>
                <a:cs typeface="Calibri" pitchFamily="34" charset="-120"/>
              </a:rPr>
              <a:t> kas un par</a:t>
            </a:r>
            <a:r>
              <a:rPr lang="en-US" sz="2400" b="1" dirty="0">
                <a:solidFill>
                  <a:srgbClr val="9E3039"/>
                </a:solidFill>
                <a:latin typeface="Calibri" pitchFamily="34" charset="0"/>
                <a:ea typeface="Calibri" pitchFamily="34" charset="-122"/>
                <a:cs typeface="Calibri" pitchFamily="34" charset="-120"/>
              </a:rPr>
              <a:t> ko tā ir?</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200"/>
              </a:spcAft>
              <a:buNone/>
            </a:pPr>
            <a:r>
              <a:rPr lang="en-US" sz="2000" dirty="0">
                <a:solidFill>
                  <a:srgbClr val="3A3A3A"/>
                </a:solidFill>
                <a:latin typeface="Calibri" pitchFamily="34" charset="0"/>
                <a:ea typeface="Calibri" pitchFamily="34" charset="-122"/>
                <a:cs typeface="Calibri" pitchFamily="34" charset="-120"/>
              </a:rPr>
              <a:t>Filozofija (no grieķu philosophia — philos - "mīlošs" + sophia - "gudrība") — burtiski "gudrības mīlestība".</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Fundamentāla intelektuālā disciplīna, kas pēta:</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Eksistences pamatjautājumus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Zināšanu pamatjautājumus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Vērtību pamatjautājumus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Prāta un valodas pamatjautājumus</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FILOZOFIJA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err="1">
                <a:solidFill>
                  <a:srgbClr val="FFFFFF"/>
                </a:solidFill>
                <a:latin typeface="Calibri" pitchFamily="34" charset="0"/>
                <a:ea typeface="Calibri" pitchFamily="34" charset="-122"/>
                <a:cs typeface="Calibri" pitchFamily="34" charset="-120"/>
              </a:rPr>
              <a:t>Galvenās</a:t>
            </a:r>
            <a:r>
              <a:rPr lang="lv-LV" sz="2800" b="1" dirty="0">
                <a:solidFill>
                  <a:srgbClr val="FFFFFF"/>
                </a:solidFill>
                <a:latin typeface="Calibri" pitchFamily="34" charset="0"/>
                <a:ea typeface="Calibri" pitchFamily="34" charset="-122"/>
                <a:cs typeface="Calibri" pitchFamily="34" charset="-120"/>
              </a:rPr>
              <a:t> filozofijas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nozares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Filozofijas nozares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b="1" dirty="0">
                <a:solidFill>
                  <a:srgbClr val="1A1A1A"/>
                </a:solidFill>
                <a:latin typeface="Calibri" pitchFamily="34" charset="0"/>
                <a:ea typeface="Calibri" pitchFamily="34" charset="-122"/>
                <a:cs typeface="Calibri" pitchFamily="34" charset="-120"/>
              </a:rPr>
              <a:t>Metafizika — </a:t>
            </a:r>
            <a:r>
              <a:rPr lang="en-US" dirty="0">
                <a:solidFill>
                  <a:srgbClr val="1A1A1A"/>
                </a:solidFill>
                <a:latin typeface="Calibri" pitchFamily="34" charset="0"/>
                <a:ea typeface="Calibri" pitchFamily="34" charset="-122"/>
                <a:cs typeface="Calibri" pitchFamily="34" charset="-120"/>
              </a:rPr>
              <a:t>kas ir īstenība? Kas eksistē? Kas ir laiks, telpa, cēlonība?</a:t>
            </a:r>
            <a:endParaRPr lang="en-US" dirty="0"/>
          </a:p>
          <a:p>
            <a:pPr marL="342900" indent="-342900">
              <a:spcAft>
                <a:spcPts val="200"/>
              </a:spcAft>
              <a:buSzPct val="100000"/>
              <a:buChar char="•"/>
            </a:pPr>
            <a:r>
              <a:rPr lang="en-US" b="1" dirty="0">
                <a:solidFill>
                  <a:srgbClr val="1A1A1A"/>
                </a:solidFill>
                <a:latin typeface="Calibri" pitchFamily="34" charset="0"/>
                <a:ea typeface="Calibri" pitchFamily="34" charset="-122"/>
                <a:cs typeface="Calibri" pitchFamily="34" charset="-120"/>
              </a:rPr>
              <a:t>Epistemoloģija — </a:t>
            </a:r>
            <a:r>
              <a:rPr lang="en-US" dirty="0">
                <a:solidFill>
                  <a:srgbClr val="1A1A1A"/>
                </a:solidFill>
                <a:latin typeface="Calibri" pitchFamily="34" charset="0"/>
                <a:ea typeface="Calibri" pitchFamily="34" charset="-122"/>
                <a:cs typeface="Calibri" pitchFamily="34" charset="-120"/>
              </a:rPr>
              <a:t>kas ir zināšanas? Kā varam zināt? Kādas ir zināšanu robežas?</a:t>
            </a:r>
            <a:endParaRPr lang="en-US" dirty="0"/>
          </a:p>
          <a:p>
            <a:pPr marL="342900" indent="-342900">
              <a:spcAft>
                <a:spcPts val="200"/>
              </a:spcAft>
              <a:buSzPct val="100000"/>
              <a:buChar char="•"/>
            </a:pPr>
            <a:r>
              <a:rPr lang="en-US" b="1" dirty="0">
                <a:solidFill>
                  <a:srgbClr val="1A1A1A"/>
                </a:solidFill>
                <a:latin typeface="Calibri" pitchFamily="34" charset="0"/>
                <a:ea typeface="Calibri" pitchFamily="34" charset="-122"/>
                <a:cs typeface="Calibri" pitchFamily="34" charset="-120"/>
              </a:rPr>
              <a:t>Ētika </a:t>
            </a:r>
            <a:r>
              <a:rPr lang="en-US" dirty="0">
                <a:solidFill>
                  <a:srgbClr val="1A1A1A"/>
                </a:solidFill>
                <a:latin typeface="Calibri" pitchFamily="34" charset="0"/>
                <a:ea typeface="Calibri" pitchFamily="34" charset="-122"/>
                <a:cs typeface="Calibri" pitchFamily="34" charset="-120"/>
              </a:rPr>
              <a:t>— kas ir labs un ļauns? Kā jārīkojas? Kas ir morāle?</a:t>
            </a:r>
            <a:endParaRPr lang="en-US" dirty="0"/>
          </a:p>
          <a:p>
            <a:pPr marL="342900" indent="-342900">
              <a:spcAft>
                <a:spcPts val="200"/>
              </a:spcAft>
              <a:buSzPct val="100000"/>
              <a:buChar char="•"/>
            </a:pPr>
            <a:r>
              <a:rPr lang="en-US" b="1" dirty="0">
                <a:solidFill>
                  <a:srgbClr val="1A1A1A"/>
                </a:solidFill>
                <a:latin typeface="Calibri" pitchFamily="34" charset="0"/>
                <a:ea typeface="Calibri" pitchFamily="34" charset="-122"/>
                <a:cs typeface="Calibri" pitchFamily="34" charset="-120"/>
              </a:rPr>
              <a:t>Estētika — </a:t>
            </a:r>
            <a:r>
              <a:rPr lang="en-US" dirty="0">
                <a:solidFill>
                  <a:srgbClr val="1A1A1A"/>
                </a:solidFill>
                <a:latin typeface="Calibri" pitchFamily="34" charset="0"/>
                <a:ea typeface="Calibri" pitchFamily="34" charset="-122"/>
                <a:cs typeface="Calibri" pitchFamily="34" charset="-120"/>
              </a:rPr>
              <a:t>kas ir skaistums? Kas ir māksla? Kā mēs to uztveram?</a:t>
            </a:r>
            <a:endParaRPr lang="en-US" dirty="0"/>
          </a:p>
          <a:p>
            <a:pPr marL="342900" indent="-342900">
              <a:spcAft>
                <a:spcPts val="200"/>
              </a:spcAft>
              <a:buSzPct val="100000"/>
              <a:buChar char="•"/>
            </a:pPr>
            <a:r>
              <a:rPr lang="en-US" b="1" dirty="0">
                <a:solidFill>
                  <a:srgbClr val="1A1A1A"/>
                </a:solidFill>
                <a:latin typeface="Calibri" pitchFamily="34" charset="0"/>
                <a:ea typeface="Calibri" pitchFamily="34" charset="-122"/>
                <a:cs typeface="Calibri" pitchFamily="34" charset="-120"/>
              </a:rPr>
              <a:t>Loģika — </a:t>
            </a:r>
            <a:r>
              <a:rPr lang="en-US" dirty="0">
                <a:solidFill>
                  <a:srgbClr val="1A1A1A"/>
                </a:solidFill>
                <a:latin typeface="Calibri" pitchFamily="34" charset="0"/>
                <a:ea typeface="Calibri" pitchFamily="34" charset="-122"/>
                <a:cs typeface="Calibri" pitchFamily="34" charset="-120"/>
              </a:rPr>
              <a:t>kādi ir pareizas domāšanas un argumentācijas principi?</a:t>
            </a:r>
            <a:endParaRPr lang="en-US" dirty="0"/>
          </a:p>
          <a:p>
            <a:pPr marL="342900" indent="-342900">
              <a:spcAft>
                <a:spcPts val="200"/>
              </a:spcAft>
              <a:buSzPct val="100000"/>
              <a:buChar char="•"/>
            </a:pPr>
            <a:r>
              <a:rPr lang="en-US" b="1" dirty="0">
                <a:solidFill>
                  <a:srgbClr val="1A1A1A"/>
                </a:solidFill>
                <a:latin typeface="Calibri" pitchFamily="34" charset="0"/>
                <a:ea typeface="Calibri" pitchFamily="34" charset="-122"/>
                <a:cs typeface="Calibri" pitchFamily="34" charset="-120"/>
              </a:rPr>
              <a:t>Politikas filozofija </a:t>
            </a:r>
            <a:r>
              <a:rPr lang="en-US" dirty="0">
                <a:solidFill>
                  <a:srgbClr val="1A1A1A"/>
                </a:solidFill>
                <a:latin typeface="Calibri" pitchFamily="34" charset="0"/>
                <a:ea typeface="Calibri" pitchFamily="34" charset="-122"/>
                <a:cs typeface="Calibri" pitchFamily="34" charset="-120"/>
              </a:rPr>
              <a:t>— kas ir taisnīga valsts un sabiedrība?</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FILOZOFIJA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No jautājuma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līdz atbildes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pamatojumam</a:t>
            </a:r>
            <a:endParaRPr lang="en-US" sz="2800" dirty="0"/>
          </a:p>
        </p:txBody>
      </p:sp>
      <p:sp>
        <p:nvSpPr>
          <p:cNvPr id="7" name="Shape 5"/>
          <p:cNvSpPr/>
          <p:nvPr/>
        </p:nvSpPr>
        <p:spPr>
          <a:xfrm>
            <a:off x="3063240" y="-70338"/>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Filozofijas īpatnība</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Filozofija atšķiras no citām zinātnēm:</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Tā ne tikai uzdod jautājumus par pasauli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Tā arī jautā — kā vispār iespējams uz tiem atbildēt</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Un vai mūsu atbildes ir pamatotas</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Filozofijas vēsture:</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Senā Grieķija — Sokrats, Platons, Aristotelis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Neatkarīgi attīstījusies arī Indijā, Ķīnā, arābu pasaulē</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FILOZOFIJA UN CILVĒKS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Cilvēka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attiecības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ar pasauli</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Filozofija un cilvēks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Filozofija ir teorētiska pasaules uzskata forma par esamības un izziņas vispārīgajiem principiem, par cilvēka attiecībām ar pasauli.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Filozofiskā doma parasti ir cilvēkā iekšēji nobriedusi pārliecība savienojumā ar argumentiem, kas radušies filozofiskā diskusijā.</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Filozofijas degpunktā ir jautājumi par eksistenci, zināšanām, skaisto, morāli pareizo.</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FILOZOFIJA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lv-LV" sz="2800" b="1" dirty="0">
                <a:solidFill>
                  <a:srgbClr val="FFFFFF"/>
                </a:solidFill>
                <a:latin typeface="Calibri" pitchFamily="34" charset="0"/>
                <a:ea typeface="Calibri" pitchFamily="34" charset="-122"/>
                <a:cs typeface="Calibri" pitchFamily="34" charset="-120"/>
              </a:rPr>
              <a:t>Nometnes filozofija - v</a:t>
            </a:r>
            <a:r>
              <a:rPr lang="en-US" sz="2800" b="1" dirty="0" err="1">
                <a:solidFill>
                  <a:srgbClr val="FFFFFF"/>
                </a:solidFill>
                <a:latin typeface="Calibri" pitchFamily="34" charset="0"/>
                <a:ea typeface="Calibri" pitchFamily="34" charset="-122"/>
                <a:cs typeface="Calibri" pitchFamily="34" charset="-120"/>
              </a:rPr>
              <a:t>eidotāju</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pamatvērtības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un </a:t>
            </a:r>
            <a:r>
              <a:rPr lang="en-US" sz="2800" b="1" dirty="0" err="1">
                <a:solidFill>
                  <a:srgbClr val="FFFFFF"/>
                </a:solidFill>
                <a:latin typeface="Calibri" pitchFamily="34" charset="0"/>
                <a:ea typeface="Calibri" pitchFamily="34" charset="-122"/>
                <a:cs typeface="Calibri" pitchFamily="34" charset="-120"/>
              </a:rPr>
              <a:t>izpratne</a:t>
            </a:r>
            <a:r>
              <a:rPr lang="lv-LV" sz="2800" b="1" dirty="0">
                <a:solidFill>
                  <a:srgbClr val="FFFFFF"/>
                </a:solidFill>
                <a:latin typeface="Calibri" pitchFamily="34" charset="0"/>
                <a:ea typeface="Calibri" pitchFamily="34" charset="-122"/>
                <a:cs typeface="Calibri" pitchFamily="34" charset="-120"/>
              </a:rPr>
              <a:t> par tām</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filozofija</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Nometnes filozofija ir nometnes veidotāju izpratne par:</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Vērtībām</a:t>
            </a:r>
            <a:r>
              <a:rPr lang="en-US" sz="2000" dirty="0">
                <a:solidFill>
                  <a:srgbClr val="1A1A1A"/>
                </a:solidFill>
                <a:latin typeface="Calibri" pitchFamily="34" charset="0"/>
                <a:ea typeface="Calibri" pitchFamily="34" charset="-122"/>
                <a:cs typeface="Calibri" pitchFamily="34" charset="-120"/>
              </a:rPr>
              <a:t>, kas tiks akcentētas un būs nometnes pamatā</a:t>
            </a:r>
            <a:endParaRPr lang="en-US" sz="2000" dirty="0"/>
          </a:p>
          <a:p>
            <a:pPr marL="342900" indent="-342900">
              <a:spcAft>
                <a:spcPts val="200"/>
              </a:spcAft>
              <a:buSzPct val="100000"/>
              <a:buChar char="•"/>
            </a:pPr>
            <a:r>
              <a:rPr lang="en-US" sz="2000" dirty="0">
                <a:solidFill>
                  <a:srgbClr val="1A1A1A"/>
                </a:solidFill>
                <a:latin typeface="Calibri" pitchFamily="34" charset="0"/>
                <a:ea typeface="Calibri" pitchFamily="34" charset="-122"/>
                <a:cs typeface="Calibri" pitchFamily="34" charset="-120"/>
              </a:rPr>
              <a:t>Nometnes </a:t>
            </a:r>
            <a:r>
              <a:rPr lang="en-US" sz="2000" b="1" dirty="0">
                <a:solidFill>
                  <a:srgbClr val="1A1A1A"/>
                </a:solidFill>
                <a:latin typeface="Calibri" pitchFamily="34" charset="0"/>
                <a:ea typeface="Calibri" pitchFamily="34" charset="-122"/>
                <a:cs typeface="Calibri" pitchFamily="34" charset="-120"/>
              </a:rPr>
              <a:t>misiju</a:t>
            </a:r>
            <a:endParaRPr lang="en-US" sz="2000" b="1" dirty="0"/>
          </a:p>
          <a:p>
            <a:pPr marL="342900" indent="-342900">
              <a:spcAft>
                <a:spcPts val="200"/>
              </a:spcAft>
              <a:buSzPct val="100000"/>
              <a:buChar char="•"/>
            </a:pPr>
            <a:r>
              <a:rPr lang="en-US" sz="2000" dirty="0">
                <a:solidFill>
                  <a:srgbClr val="1A1A1A"/>
                </a:solidFill>
                <a:latin typeface="Calibri" pitchFamily="34" charset="0"/>
                <a:ea typeface="Calibri" pitchFamily="34" charset="-122"/>
                <a:cs typeface="Calibri" pitchFamily="34" charset="-120"/>
              </a:rPr>
              <a:t>Nometnes </a:t>
            </a:r>
            <a:r>
              <a:rPr lang="en-US" sz="2000" b="1" dirty="0">
                <a:solidFill>
                  <a:srgbClr val="1A1A1A"/>
                </a:solidFill>
                <a:latin typeface="Calibri" pitchFamily="34" charset="0"/>
                <a:ea typeface="Calibri" pitchFamily="34" charset="-122"/>
                <a:cs typeface="Calibri" pitchFamily="34" charset="-120"/>
              </a:rPr>
              <a:t>vīziju</a:t>
            </a:r>
            <a:endParaRPr lang="en-US" sz="2000" b="1" dirty="0"/>
          </a:p>
          <a:p>
            <a:pPr marL="342900" indent="-342900">
              <a:spcAft>
                <a:spcPts val="200"/>
              </a:spcAft>
              <a:buSzPct val="100000"/>
              <a:buChar char="•"/>
            </a:pPr>
            <a:r>
              <a:rPr lang="en-US" sz="2000" dirty="0">
                <a:solidFill>
                  <a:srgbClr val="1A1A1A"/>
                </a:solidFill>
                <a:latin typeface="Calibri" pitchFamily="34" charset="0"/>
                <a:ea typeface="Calibri" pitchFamily="34" charset="-122"/>
                <a:cs typeface="Calibri" pitchFamily="34" charset="-120"/>
              </a:rPr>
              <a:t>Nometnes </a:t>
            </a:r>
            <a:r>
              <a:rPr lang="en-US" sz="2000" b="1" dirty="0">
                <a:solidFill>
                  <a:srgbClr val="1A1A1A"/>
                </a:solidFill>
                <a:latin typeface="Calibri" pitchFamily="34" charset="0"/>
                <a:ea typeface="Calibri" pitchFamily="34" charset="-122"/>
                <a:cs typeface="Calibri" pitchFamily="34" charset="-120"/>
              </a:rPr>
              <a:t>mērķiem</a:t>
            </a:r>
            <a:endParaRPr lang="en-US" sz="20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FILOZOFIJA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Filozofija</a:t>
            </a:r>
            <a:endParaRPr lang="en-US" sz="2800" dirty="0"/>
          </a:p>
          <a:p>
            <a:pPr marL="0" indent="0">
              <a:buNone/>
            </a:pPr>
            <a:r>
              <a:rPr lang="en-US" sz="2800" b="1" dirty="0" err="1">
                <a:solidFill>
                  <a:srgbClr val="FFFFFF"/>
                </a:solidFill>
                <a:latin typeface="Calibri" pitchFamily="34" charset="0"/>
                <a:ea typeface="Calibri" pitchFamily="34" charset="-122"/>
                <a:cs typeface="Calibri" pitchFamily="34" charset="-120"/>
              </a:rPr>
              <a:t>iz</a:t>
            </a:r>
            <a:r>
              <a:rPr lang="lv-LV" sz="2800" b="1" dirty="0">
                <a:solidFill>
                  <a:srgbClr val="FFFFFF"/>
                </a:solidFill>
                <a:latin typeface="Calibri" pitchFamily="34" charset="0"/>
                <a:ea typeface="Calibri" pitchFamily="34" charset="-122"/>
                <a:cs typeface="Calibri" pitchFamily="34" charset="-120"/>
              </a:rPr>
              <a:t>paužas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vis</a:t>
            </a:r>
            <a:r>
              <a:rPr lang="lv-LV" sz="2800" b="1" dirty="0">
                <a:solidFill>
                  <a:srgbClr val="FFFFFF"/>
                </a:solidFill>
                <a:latin typeface="Calibri" pitchFamily="34" charset="0"/>
                <a:ea typeface="Calibri" pitchFamily="34" charset="-122"/>
                <a:cs typeface="Calibri" pitchFamily="34" charset="-120"/>
              </a:rPr>
              <a:t>ā</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Kur filozofija atspoguļosies?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Nometnes nosaukumā</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Nometnes moto</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Informācijā par nometni</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Nometnes satura plānojumā un norisēs</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9E3039"/>
        </a:solidFill>
        <a:effectLst/>
      </p:bgPr>
    </p:bg>
    <p:spTree>
      <p:nvGrpSpPr>
        <p:cNvPr id="1" name=""/>
        <p:cNvGrpSpPr/>
        <p:nvPr/>
      </p:nvGrpSpPr>
      <p:grpSpPr>
        <a:xfrm>
          <a:off x="0" y="0"/>
          <a:ext cx="0" cy="0"/>
          <a:chOff x="0" y="0"/>
          <a:chExt cx="0" cy="0"/>
        </a:xfrm>
      </p:grpSpPr>
      <p:sp>
        <p:nvSpPr>
          <p:cNvPr id="2" name="Text 0"/>
          <p:cNvSpPr/>
          <p:nvPr/>
        </p:nvSpPr>
        <p:spPr>
          <a:xfrm>
            <a:off x="274320" y="164592"/>
            <a:ext cx="2560320" cy="274320"/>
          </a:xfrm>
          <a:prstGeom prst="rect">
            <a:avLst/>
          </a:prstGeom>
          <a:noFill/>
          <a:ln/>
        </p:spPr>
        <p:txBody>
          <a:bodyPr wrap="square" rtlCol="0" anchor="ctr"/>
          <a:lstStyle/>
          <a:p>
            <a:pPr marL="0" indent="0">
              <a:buNone/>
            </a:pPr>
            <a:r>
              <a:rPr lang="en-US" sz="900" kern="0" spc="300" dirty="0">
                <a:solidFill>
                  <a:srgbClr val="FFFFFF">
                    <a:alpha val="85000"/>
                  </a:srgbClr>
                </a:solidFill>
                <a:latin typeface="Calibri" pitchFamily="34" charset="0"/>
                <a:ea typeface="Calibri" pitchFamily="34" charset="-122"/>
                <a:cs typeface="Calibri" pitchFamily="34" charset="-120"/>
              </a:rPr>
              <a:t>VĒRTĪBAS</a:t>
            </a:r>
            <a:endParaRPr lang="en-US" sz="900" dirty="0"/>
          </a:p>
        </p:txBody>
      </p:sp>
      <p:sp>
        <p:nvSpPr>
          <p:cNvPr id="3" name="Shape 1"/>
          <p:cNvSpPr/>
          <p:nvPr/>
        </p:nvSpPr>
        <p:spPr>
          <a:xfrm>
            <a:off x="274320" y="475488"/>
            <a:ext cx="2560320" cy="22860"/>
          </a:xfrm>
          <a:prstGeom prst="rect">
            <a:avLst/>
          </a:prstGeom>
          <a:solidFill>
            <a:srgbClr val="FFFFFF"/>
          </a:solidFill>
          <a:ln w="12700">
            <a:solidFill>
              <a:srgbClr val="FFFFFF"/>
            </a:solidFill>
            <a:prstDash val="solid"/>
          </a:ln>
        </p:spPr>
        <p:txBody>
          <a:bodyPr/>
          <a:lstStyle/>
          <a:p>
            <a:endParaRPr lang="lv-LV"/>
          </a:p>
        </p:txBody>
      </p:sp>
      <p:pic>
        <p:nvPicPr>
          <p:cNvPr id="4" name="Image 0" descr="/home/claude/ornament.png"/>
          <p:cNvPicPr>
            <a:picLocks noChangeAspect="1"/>
          </p:cNvPicPr>
          <p:nvPr/>
        </p:nvPicPr>
        <p:blipFill>
          <a:blip r:embed="rId3"/>
          <a:stretch>
            <a:fillRect/>
          </a:stretch>
        </p:blipFill>
        <p:spPr>
          <a:xfrm>
            <a:off x="228600" y="594360"/>
            <a:ext cx="2743200" cy="4160520"/>
          </a:xfrm>
          <a:prstGeom prst="rect">
            <a:avLst/>
          </a:prstGeom>
        </p:spPr>
      </p:pic>
      <p:sp>
        <p:nvSpPr>
          <p:cNvPr id="5" name="Shape 2"/>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6" name="Text 3"/>
          <p:cNvSpPr/>
          <p:nvPr/>
        </p:nvSpPr>
        <p:spPr>
          <a:xfrm>
            <a:off x="3383280" y="228600"/>
            <a:ext cx="5486400" cy="36576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Latvju dainas par vērtībām</a:t>
            </a:r>
            <a:endParaRPr lang="en-US" sz="2400" dirty="0"/>
          </a:p>
        </p:txBody>
      </p:sp>
      <p:sp>
        <p:nvSpPr>
          <p:cNvPr id="7" name="Text 4"/>
          <p:cNvSpPr/>
          <p:nvPr/>
        </p:nvSpPr>
        <p:spPr>
          <a:xfrm>
            <a:off x="3383280" y="749808"/>
            <a:ext cx="5486400" cy="4137660"/>
          </a:xfrm>
          <a:prstGeom prst="rect">
            <a:avLst/>
          </a:prstGeom>
          <a:noFill/>
          <a:ln/>
        </p:spPr>
        <p:txBody>
          <a:bodyPr wrap="square" rtlCol="0" anchor="t"/>
          <a:lstStyle/>
          <a:p>
            <a:pPr marL="0" indent="0">
              <a:spcAft>
                <a:spcPts val="400"/>
              </a:spcAft>
              <a:buNone/>
            </a:pPr>
            <a:r>
              <a:rPr lang="en-US" sz="1800" i="1" dirty="0">
                <a:solidFill>
                  <a:srgbClr val="1A1A1A"/>
                </a:solidFill>
                <a:latin typeface="Calibri" pitchFamily="34" charset="0"/>
                <a:ea typeface="Calibri" pitchFamily="34" charset="-122"/>
                <a:cs typeface="Calibri" pitchFamily="34" charset="-120"/>
              </a:rPr>
              <a:t>Tēvu tēvu laipas mestas,</a:t>
            </a:r>
            <a:endParaRPr lang="en-US" sz="1800" dirty="0"/>
          </a:p>
          <a:p>
            <a:pPr marL="0" indent="0">
              <a:spcAft>
                <a:spcPts val="400"/>
              </a:spcAft>
              <a:buNone/>
            </a:pPr>
            <a:r>
              <a:rPr lang="en-US" sz="1800" i="1" dirty="0">
                <a:solidFill>
                  <a:srgbClr val="1A1A1A"/>
                </a:solidFill>
                <a:latin typeface="Calibri" pitchFamily="34" charset="0"/>
                <a:ea typeface="Calibri" pitchFamily="34" charset="-122"/>
                <a:cs typeface="Calibri" pitchFamily="34" charset="-120"/>
              </a:rPr>
              <a:t>Bērnu bērni laipotāji,</a:t>
            </a:r>
            <a:endParaRPr lang="en-US" sz="1800" dirty="0"/>
          </a:p>
          <a:p>
            <a:pPr marL="0" indent="0">
              <a:spcAft>
                <a:spcPts val="400"/>
              </a:spcAft>
              <a:buNone/>
            </a:pPr>
            <a:r>
              <a:rPr lang="en-US" sz="1800" i="1" dirty="0">
                <a:solidFill>
                  <a:srgbClr val="1A1A1A"/>
                </a:solidFill>
                <a:latin typeface="Calibri" pitchFamily="34" charset="0"/>
                <a:ea typeface="Calibri" pitchFamily="34" charset="-122"/>
                <a:cs typeface="Calibri" pitchFamily="34" charset="-120"/>
              </a:rPr>
              <a:t>Tā, bērniņi, laipojiet,</a:t>
            </a:r>
            <a:endParaRPr lang="en-US" sz="1800" dirty="0"/>
          </a:p>
          <a:p>
            <a:pPr marL="0" indent="0">
              <a:spcAft>
                <a:spcPts val="400"/>
              </a:spcAft>
              <a:buNone/>
            </a:pPr>
            <a:r>
              <a:rPr lang="en-US" sz="1800" i="1" dirty="0">
                <a:solidFill>
                  <a:srgbClr val="1A1A1A"/>
                </a:solidFill>
                <a:latin typeface="Calibri" pitchFamily="34" charset="0"/>
                <a:ea typeface="Calibri" pitchFamily="34" charset="-122"/>
                <a:cs typeface="Calibri" pitchFamily="34" charset="-120"/>
              </a:rPr>
              <a:t>Ka pietika mūžiņam.</a:t>
            </a:r>
            <a:endParaRPr lang="en-US" sz="1800" dirty="0"/>
          </a:p>
          <a:p>
            <a:pPr marL="0" indent="0">
              <a:spcAft>
                <a:spcPts val="1800"/>
              </a:spcAft>
              <a:buNone/>
            </a:pPr>
            <a:r>
              <a:rPr lang="en-US" sz="1300" dirty="0">
                <a:solidFill>
                  <a:srgbClr val="666666"/>
                </a:solidFill>
                <a:latin typeface="Calibri" pitchFamily="34" charset="0"/>
                <a:ea typeface="Calibri" pitchFamily="34" charset="-122"/>
                <a:cs typeface="Calibri" pitchFamily="34" charset="-120"/>
              </a:rPr>
              <a:t>LD 3086</a:t>
            </a:r>
            <a:endParaRPr lang="en-US" sz="1800" dirty="0"/>
          </a:p>
          <a:p>
            <a:pPr marL="0" indent="0">
              <a:spcAft>
                <a:spcPts val="400"/>
              </a:spcAft>
              <a:buNone/>
            </a:pPr>
            <a:r>
              <a:rPr lang="en-US" sz="1800" i="1" dirty="0">
                <a:solidFill>
                  <a:srgbClr val="1A1A1A"/>
                </a:solidFill>
                <a:latin typeface="Calibri" pitchFamily="34" charset="0"/>
                <a:ea typeface="Calibri" pitchFamily="34" charset="-122"/>
                <a:cs typeface="Calibri" pitchFamily="34" charset="-120"/>
              </a:rPr>
              <a:t>Man pieder tēvu zeme</a:t>
            </a:r>
            <a:endParaRPr lang="en-US" sz="1800" dirty="0"/>
          </a:p>
          <a:p>
            <a:pPr marL="0" indent="0">
              <a:spcAft>
                <a:spcPts val="400"/>
              </a:spcAft>
              <a:buNone/>
            </a:pPr>
            <a:r>
              <a:rPr lang="en-US" sz="1800" i="1" dirty="0">
                <a:solidFill>
                  <a:srgbClr val="1A1A1A"/>
                </a:solidFill>
                <a:latin typeface="Calibri" pitchFamily="34" charset="0"/>
                <a:ea typeface="Calibri" pitchFamily="34" charset="-122"/>
                <a:cs typeface="Calibri" pitchFamily="34" charset="-120"/>
              </a:rPr>
              <a:t>Ar visām atmatām.</a:t>
            </a:r>
            <a:endParaRPr lang="en-US" sz="1800" dirty="0"/>
          </a:p>
          <a:p>
            <a:pPr marL="0" indent="0">
              <a:spcAft>
                <a:spcPts val="400"/>
              </a:spcAft>
              <a:buNone/>
            </a:pPr>
            <a:r>
              <a:rPr lang="en-US" sz="1800" i="1" dirty="0">
                <a:solidFill>
                  <a:srgbClr val="1A1A1A"/>
                </a:solidFill>
                <a:latin typeface="Calibri" pitchFamily="34" charset="0"/>
                <a:ea typeface="Calibri" pitchFamily="34" charset="-122"/>
                <a:cs typeface="Calibri" pitchFamily="34" charset="-120"/>
              </a:rPr>
              <a:t>Man pašam kungam būt,</a:t>
            </a:r>
            <a:endParaRPr lang="en-US" sz="1800" dirty="0"/>
          </a:p>
          <a:p>
            <a:pPr marL="0" indent="0">
              <a:spcAft>
                <a:spcPts val="400"/>
              </a:spcAft>
              <a:buNone/>
            </a:pPr>
            <a:r>
              <a:rPr lang="en-US" sz="1800" i="1" dirty="0">
                <a:solidFill>
                  <a:srgbClr val="1A1A1A"/>
                </a:solidFill>
                <a:latin typeface="Calibri" pitchFamily="34" charset="0"/>
                <a:ea typeface="Calibri" pitchFamily="34" charset="-122"/>
                <a:cs typeface="Calibri" pitchFamily="34" charset="-120"/>
              </a:rPr>
              <a:t>Man pašam – arājam!</a:t>
            </a:r>
            <a:endParaRPr lang="en-US" sz="1800" dirty="0"/>
          </a:p>
          <a:p>
            <a:pPr marL="0" indent="0">
              <a:buNone/>
            </a:pPr>
            <a:r>
              <a:rPr lang="en-US" sz="1300" dirty="0">
                <a:solidFill>
                  <a:srgbClr val="666666"/>
                </a:solidFill>
                <a:latin typeface="Calibri" pitchFamily="34" charset="0"/>
                <a:ea typeface="Calibri" pitchFamily="34" charset="-122"/>
                <a:cs typeface="Calibri" pitchFamily="34" charset="-120"/>
              </a:rPr>
              <a:t>LD 4674</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VĒRTĪBAS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Kas ir</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vērtības?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Vērtību definīcija</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200"/>
              </a:spcAft>
              <a:buNone/>
            </a:pPr>
            <a:r>
              <a:rPr lang="en-US" sz="2000" dirty="0">
                <a:solidFill>
                  <a:srgbClr val="3A3A3A"/>
                </a:solidFill>
                <a:latin typeface="Calibri" pitchFamily="34" charset="0"/>
                <a:ea typeface="Calibri" pitchFamily="34" charset="-122"/>
                <a:cs typeface="Calibri" pitchFamily="34" charset="-120"/>
              </a:rPr>
              <a:t>Vērtības ir lietas, fakti, parādības, paradumi, principi, kam piemīt pozitīvo īpašību kopums un ko cilvēks savā apziņā uztver kā sev vai citai personai būtiski nozīmīgus un vēlamus konkrētos vēsturiskos apstākļos, noteiktā kultūrā un konkrētā sabiedrībā, kā arī kas sekmē viņa personības veidošanos.</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VĒRTĪBAS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Vērtības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nosaka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uzvedību</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Vērtības kā principi un standarti</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200"/>
              </a:spcAft>
              <a:buNone/>
            </a:pPr>
            <a:r>
              <a:rPr lang="en-US" sz="2000" dirty="0">
                <a:solidFill>
                  <a:srgbClr val="3A3A3A"/>
                </a:solidFill>
                <a:latin typeface="Calibri" pitchFamily="34" charset="0"/>
                <a:ea typeface="Calibri" pitchFamily="34" charset="-122"/>
                <a:cs typeface="Calibri" pitchFamily="34" charset="-120"/>
              </a:rPr>
              <a:t>Vērtības ir personu vai personu grupu </a:t>
            </a:r>
            <a:r>
              <a:rPr lang="en-US" sz="2000" b="1" dirty="0">
                <a:solidFill>
                  <a:srgbClr val="3A3A3A"/>
                </a:solidFill>
                <a:latin typeface="Calibri" pitchFamily="34" charset="0"/>
                <a:ea typeface="Calibri" pitchFamily="34" charset="-122"/>
                <a:cs typeface="Calibri" pitchFamily="34" charset="-120"/>
              </a:rPr>
              <a:t>akceptēti principi un standarti</a:t>
            </a:r>
            <a:r>
              <a:rPr lang="en-US" sz="2000" dirty="0">
                <a:solidFill>
                  <a:srgbClr val="3A3A3A"/>
                </a:solidFill>
                <a:latin typeface="Calibri" pitchFamily="34" charset="0"/>
                <a:ea typeface="Calibri" pitchFamily="34" charset="-122"/>
                <a:cs typeface="Calibri" pitchFamily="34" charset="-120"/>
              </a:rPr>
              <a:t>, kas nosaka viņu uzvedību.</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Vērtības izpaužas vienībā ar:</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principiem, normām, mērķiem, ideāliem</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Raksturo attieksmi pret:</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kultūru, darbu, valsti, cilvēkiem un sevi pašu</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VĒRTĪBAS </a:t>
            </a:r>
            <a:r>
              <a:rPr lang="lv-LV" sz="700" kern="0" spc="200" dirty="0">
                <a:solidFill>
                  <a:srgbClr val="FFFFFF">
                    <a:alpha val="80000"/>
                  </a:srgbClr>
                </a:solidFill>
                <a:latin typeface="Calibri" pitchFamily="34" charset="0"/>
                <a:ea typeface="Calibri" pitchFamily="34" charset="-122"/>
                <a:cs typeface="Calibri" pitchFamily="34" charset="-120"/>
              </a:rPr>
              <a:t>=</a:t>
            </a:r>
            <a:r>
              <a:rPr lang="en-US" sz="700" kern="0" spc="200" dirty="0">
                <a:solidFill>
                  <a:srgbClr val="FFFFFF">
                    <a:alpha val="80000"/>
                  </a:srgbClr>
                </a:solidFill>
                <a:latin typeface="Calibri" pitchFamily="34" charset="0"/>
                <a:ea typeface="Calibri" pitchFamily="34" charset="-122"/>
                <a:cs typeface="Calibri" pitchFamily="34" charset="-120"/>
              </a:rPr>
              <a:t> TIKUMI</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Vērtības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var saukt</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arī par</a:t>
            </a:r>
            <a:endParaRPr lang="en-US" sz="2800" dirty="0"/>
          </a:p>
          <a:p>
            <a:pPr marL="0" indent="0">
              <a:buNone/>
            </a:pPr>
            <a:r>
              <a:rPr lang="lv-LV" sz="2800" b="1" dirty="0">
                <a:solidFill>
                  <a:srgbClr val="FFFFFF"/>
                </a:solidFill>
                <a:latin typeface="Calibri" pitchFamily="34" charset="0"/>
                <a:ea typeface="Calibri" pitchFamily="34" charset="-122"/>
                <a:cs typeface="Calibri" pitchFamily="34" charset="-120"/>
              </a:rPr>
              <a:t>t</a:t>
            </a:r>
            <a:r>
              <a:rPr lang="en-US" sz="2800" b="1" dirty="0" err="1">
                <a:solidFill>
                  <a:srgbClr val="FFFFFF"/>
                </a:solidFill>
                <a:latin typeface="Calibri" pitchFamily="34" charset="0"/>
                <a:ea typeface="Calibri" pitchFamily="34" charset="-122"/>
                <a:cs typeface="Calibri" pitchFamily="34" charset="-120"/>
              </a:rPr>
              <a:t>ikumiem</a:t>
            </a:r>
            <a:r>
              <a:rPr lang="lv-LV" sz="2800" b="1" dirty="0">
                <a:solidFill>
                  <a:srgbClr val="FFFFFF"/>
                </a:solidFill>
                <a:latin typeface="Calibri" pitchFamily="34" charset="0"/>
                <a:ea typeface="Calibri" pitchFamily="34" charset="-122"/>
                <a:cs typeface="Calibri" pitchFamily="34" charset="-120"/>
              </a:rPr>
              <a:t>.</a:t>
            </a:r>
          </a:p>
          <a:p>
            <a:pPr marL="0" indent="0">
              <a:buNone/>
            </a:pPr>
            <a:r>
              <a:rPr lang="lv-LV" sz="2800" b="1" dirty="0">
                <a:solidFill>
                  <a:srgbClr val="FFFFFF"/>
                </a:solidFill>
                <a:latin typeface="Calibri" pitchFamily="34" charset="0"/>
                <a:ea typeface="Calibri" pitchFamily="34" charset="-122"/>
                <a:cs typeface="Calibri" pitchFamily="34" charset="-120"/>
              </a:rPr>
              <a:t>Pamattikumi</a:t>
            </a:r>
            <a:endParaRPr lang="en-US" sz="2800" dirty="0"/>
          </a:p>
        </p:txBody>
      </p:sp>
      <p:sp>
        <p:nvSpPr>
          <p:cNvPr id="7" name="Text 5"/>
          <p:cNvSpPr/>
          <p:nvPr/>
        </p:nvSpPr>
        <p:spPr>
          <a:xfrm>
            <a:off x="3383280" y="201168"/>
            <a:ext cx="5486400" cy="32004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Tikumi un netikumi latvju </a:t>
            </a:r>
            <a:r>
              <a:rPr lang="en-US" sz="2400" b="1" dirty="0" err="1">
                <a:solidFill>
                  <a:srgbClr val="9E3039"/>
                </a:solidFill>
                <a:latin typeface="Calibri" pitchFamily="34" charset="0"/>
                <a:ea typeface="Calibri" pitchFamily="34" charset="-122"/>
                <a:cs typeface="Calibri" pitchFamily="34" charset="-120"/>
              </a:rPr>
              <a:t>dainās</a:t>
            </a:r>
            <a:r>
              <a:rPr lang="en-US" sz="2400" b="1" dirty="0">
                <a:solidFill>
                  <a:srgbClr val="9E3039"/>
                </a:solidFill>
                <a:latin typeface="Calibri" pitchFamily="34" charset="0"/>
                <a:ea typeface="Calibri" pitchFamily="34" charset="-122"/>
                <a:cs typeface="Calibri" pitchFamily="34" charset="-120"/>
              </a:rPr>
              <a:t> </a:t>
            </a:r>
            <a:endParaRPr lang="lv-LV" sz="2400" b="1" dirty="0">
              <a:solidFill>
                <a:srgbClr val="9E3039"/>
              </a:solidFill>
              <a:latin typeface="Calibri" pitchFamily="34" charset="0"/>
              <a:ea typeface="Calibri" pitchFamily="34" charset="-122"/>
              <a:cs typeface="Calibri" pitchFamily="34" charset="-120"/>
            </a:endParaRPr>
          </a:p>
          <a:p>
            <a:pPr marL="0" indent="0">
              <a:buNone/>
            </a:pPr>
            <a:r>
              <a:rPr lang="en-US" sz="1300" b="1" dirty="0">
                <a:solidFill>
                  <a:srgbClr val="9E3039"/>
                </a:solidFill>
                <a:latin typeface="Calibri" pitchFamily="34" charset="0"/>
                <a:ea typeface="Calibri" pitchFamily="34" charset="-122"/>
                <a:cs typeface="Calibri" pitchFamily="34" charset="-120"/>
              </a:rPr>
              <a:t>/Pēc V. Celms, Baltu dievestības pamati, 2016./</a:t>
            </a:r>
            <a:endParaRPr lang="en-US" sz="1300" dirty="0"/>
          </a:p>
        </p:txBody>
      </p:sp>
      <p:graphicFrame>
        <p:nvGraphicFramePr>
          <p:cNvPr id="12" name="Table 0"/>
          <p:cNvGraphicFramePr>
            <a:graphicFrameLocks noGrp="1"/>
          </p:cNvGraphicFramePr>
          <p:nvPr>
            <p:extLst>
              <p:ext uri="{D42A27DB-BD31-4B8C-83A1-F6EECF244321}">
                <p14:modId xmlns:p14="http://schemas.microsoft.com/office/powerpoint/2010/main" val="1265903365"/>
              </p:ext>
            </p:extLst>
          </p:nvPr>
        </p:nvGraphicFramePr>
        <p:xfrm>
          <a:off x="3337560" y="988256"/>
          <a:ext cx="5486400" cy="3230880"/>
        </p:xfrm>
        <a:graphic>
          <a:graphicData uri="http://schemas.openxmlformats.org/drawingml/2006/table">
            <a:tbl>
              <a:tblPr/>
              <a:tblGrid>
                <a:gridCol w="2633472">
                  <a:extLst>
                    <a:ext uri="{9D8B030D-6E8A-4147-A177-3AD203B41FA5}">
                      <a16:colId xmlns:a16="http://schemas.microsoft.com/office/drawing/2014/main" val="20000"/>
                    </a:ext>
                  </a:extLst>
                </a:gridCol>
                <a:gridCol w="2852928">
                  <a:extLst>
                    <a:ext uri="{9D8B030D-6E8A-4147-A177-3AD203B41FA5}">
                      <a16:colId xmlns:a16="http://schemas.microsoft.com/office/drawing/2014/main" val="20001"/>
                    </a:ext>
                  </a:extLst>
                </a:gridCol>
              </a:tblGrid>
              <a:tr h="0">
                <a:tc>
                  <a:txBody>
                    <a:bodyPr/>
                    <a:lstStyle/>
                    <a:p>
                      <a:pPr marL="0" indent="0" algn="ctr">
                        <a:buNone/>
                      </a:pPr>
                      <a:r>
                        <a:rPr lang="en-US" sz="2000" b="1" dirty="0">
                          <a:solidFill>
                            <a:srgbClr val="FFFFFF"/>
                          </a:solidFill>
                          <a:latin typeface="Calibri" pitchFamily="34" charset="0"/>
                          <a:ea typeface="Calibri" pitchFamily="34" charset="-122"/>
                          <a:cs typeface="Calibri" pitchFamily="34" charset="-120"/>
                        </a:rPr>
                        <a:t>Pamattikumi un pamatnetikumi</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9E3039"/>
                    </a:solidFill>
                  </a:tcPr>
                </a:tc>
                <a:tc>
                  <a:txBody>
                    <a:bodyPr/>
                    <a:lstStyle/>
                    <a:p>
                      <a:pPr marL="0" indent="0" algn="ctr">
                        <a:buNone/>
                      </a:pPr>
                      <a:r>
                        <a:rPr lang="en-US" sz="2000" b="1" dirty="0">
                          <a:solidFill>
                            <a:srgbClr val="FFFFFF"/>
                          </a:solidFill>
                          <a:latin typeface="Calibri" pitchFamily="34" charset="0"/>
                          <a:ea typeface="Calibri" pitchFamily="34" charset="-122"/>
                          <a:cs typeface="Calibri" pitchFamily="34" charset="-120"/>
                        </a:rPr>
                        <a:t>Radniecīgie jeb sāņtikumi</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7A2530"/>
                    </a:solidFill>
                  </a:tcPr>
                </a:tc>
                <a:extLst>
                  <a:ext uri="{0D108BD9-81ED-4DB2-BD59-A6C34878D82A}">
                    <a16:rowId xmlns:a16="http://schemas.microsoft.com/office/drawing/2014/main" val="10000"/>
                  </a:ext>
                </a:extLst>
              </a:tr>
              <a:tr h="0">
                <a:tc>
                  <a:txBody>
                    <a:bodyPr/>
                    <a:lstStyle/>
                    <a:p>
                      <a:pPr marL="0" indent="0">
                        <a:buNone/>
                      </a:pPr>
                      <a:r>
                        <a:rPr lang="en-US" sz="2000" b="1" dirty="0">
                          <a:solidFill>
                            <a:srgbClr val="1A1A1A"/>
                          </a:solidFill>
                          <a:latin typeface="Calibri" pitchFamily="34" charset="0"/>
                          <a:ea typeface="Calibri" pitchFamily="34" charset="-122"/>
                          <a:cs typeface="Calibri" pitchFamily="34" charset="-120"/>
                        </a:rPr>
                        <a:t>Labums / ļaunums</a:t>
                      </a:r>
                      <a:endParaRPr lang="en-US" sz="2000" dirty="0">
                        <a:latin typeface="Calibri" charset="0"/>
                        <a:ea typeface="Calibri" charset="0"/>
                        <a:cs typeface="Calibri" charset="0"/>
                      </a:endParaRPr>
                    </a:p>
                    <a:p>
                      <a:pPr marL="0" indent="0">
                        <a:buNone/>
                      </a:pPr>
                      <a:r>
                        <a:rPr lang="en-US" sz="2000" b="1" dirty="0">
                          <a:solidFill>
                            <a:srgbClr val="1A1A1A"/>
                          </a:solidFill>
                          <a:latin typeface="Calibri" pitchFamily="34" charset="0"/>
                          <a:ea typeface="Calibri" pitchFamily="34" charset="-122"/>
                          <a:cs typeface="Calibri" pitchFamily="34" charset="-120"/>
                        </a:rPr>
                        <a:t>Gods / kauns</a:t>
                      </a:r>
                      <a:endParaRPr lang="en-US" sz="2000" dirty="0">
                        <a:latin typeface="Calibri" charset="0"/>
                        <a:ea typeface="Calibri" charset="0"/>
                        <a:cs typeface="Calibri" charset="0"/>
                      </a:endParaRPr>
                    </a:p>
                    <a:p>
                      <a:pPr marL="0" indent="0">
                        <a:buNone/>
                      </a:pPr>
                      <a:r>
                        <a:rPr lang="en-US" sz="2000" b="1" dirty="0">
                          <a:solidFill>
                            <a:srgbClr val="1A1A1A"/>
                          </a:solidFill>
                          <a:latin typeface="Calibri" pitchFamily="34" charset="0"/>
                          <a:ea typeface="Calibri" pitchFamily="34" charset="-122"/>
                          <a:cs typeface="Calibri" pitchFamily="34" charset="-120"/>
                        </a:rPr>
                        <a:t>Rātnums / patvaļa</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0F0"/>
                    </a:solidFill>
                  </a:tcPr>
                </a:tc>
                <a:tc>
                  <a:txBody>
                    <a:bodyPr/>
                    <a:lstStyle/>
                    <a:p>
                      <a:pPr marL="0" indent="0">
                        <a:buNone/>
                      </a:pPr>
                      <a:r>
                        <a:rPr lang="en-US" sz="2000" dirty="0">
                          <a:solidFill>
                            <a:srgbClr val="3A3A3A"/>
                          </a:solidFill>
                          <a:latin typeface="Calibri" pitchFamily="34" charset="0"/>
                          <a:ea typeface="Calibri" pitchFamily="34" charset="-122"/>
                          <a:cs typeface="Calibri" pitchFamily="34" charset="-120"/>
                        </a:rPr>
                        <a:t>Labvēlība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Labdarība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Godbijība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Godprātība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Paklausība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Rāmums</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Tiklība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Veiklība</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4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TIKUMI LATVJU DAINĀS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Paštikumi</a:t>
            </a:r>
            <a:endParaRPr lang="en-US" sz="2800" dirty="0"/>
          </a:p>
        </p:txBody>
      </p:sp>
      <p:sp>
        <p:nvSpPr>
          <p:cNvPr id="7" name="Text 5"/>
          <p:cNvSpPr/>
          <p:nvPr/>
        </p:nvSpPr>
        <p:spPr>
          <a:xfrm>
            <a:off x="3383280" y="201168"/>
            <a:ext cx="5486400" cy="32004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Paštikumi un to sāņtikumi</a:t>
            </a:r>
            <a:endParaRPr lang="en-US" sz="2400" dirty="0"/>
          </a:p>
        </p:txBody>
      </p:sp>
      <p:graphicFrame>
        <p:nvGraphicFramePr>
          <p:cNvPr id="13" name="Table 0"/>
          <p:cNvGraphicFramePr>
            <a:graphicFrameLocks noGrp="1"/>
          </p:cNvGraphicFramePr>
          <p:nvPr>
            <p:extLst>
              <p:ext uri="{D42A27DB-BD31-4B8C-83A1-F6EECF244321}">
                <p14:modId xmlns:p14="http://schemas.microsoft.com/office/powerpoint/2010/main" val="707388195"/>
              </p:ext>
            </p:extLst>
          </p:nvPr>
        </p:nvGraphicFramePr>
        <p:xfrm>
          <a:off x="3383280" y="594360"/>
          <a:ext cx="5486400" cy="3230880"/>
        </p:xfrm>
        <a:graphic>
          <a:graphicData uri="http://schemas.openxmlformats.org/drawingml/2006/table">
            <a:tbl>
              <a:tblPr/>
              <a:tblGrid>
                <a:gridCol w="2633472">
                  <a:extLst>
                    <a:ext uri="{9D8B030D-6E8A-4147-A177-3AD203B41FA5}">
                      <a16:colId xmlns:a16="http://schemas.microsoft.com/office/drawing/2014/main" val="20000"/>
                    </a:ext>
                  </a:extLst>
                </a:gridCol>
                <a:gridCol w="2852928">
                  <a:extLst>
                    <a:ext uri="{9D8B030D-6E8A-4147-A177-3AD203B41FA5}">
                      <a16:colId xmlns:a16="http://schemas.microsoft.com/office/drawing/2014/main" val="20001"/>
                    </a:ext>
                  </a:extLst>
                </a:gridCol>
              </a:tblGrid>
              <a:tr h="0">
                <a:tc>
                  <a:txBody>
                    <a:bodyPr/>
                    <a:lstStyle/>
                    <a:p>
                      <a:pPr marL="0" indent="0" algn="ctr">
                        <a:buNone/>
                      </a:pPr>
                      <a:r>
                        <a:rPr lang="en-US" sz="2000" b="1" dirty="0">
                          <a:solidFill>
                            <a:srgbClr val="FFFFFF"/>
                          </a:solidFill>
                          <a:latin typeface="Calibri" pitchFamily="34" charset="0"/>
                          <a:ea typeface="Calibri" pitchFamily="34" charset="-122"/>
                          <a:cs typeface="Calibri" pitchFamily="34" charset="-120"/>
                        </a:rPr>
                        <a:t>Paštikumi</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9E3039"/>
                    </a:solidFill>
                  </a:tcPr>
                </a:tc>
                <a:tc>
                  <a:txBody>
                    <a:bodyPr/>
                    <a:lstStyle/>
                    <a:p>
                      <a:pPr marL="0" indent="0" algn="ctr">
                        <a:buNone/>
                      </a:pPr>
                      <a:r>
                        <a:rPr lang="en-US" sz="2000" b="1" dirty="0">
                          <a:solidFill>
                            <a:srgbClr val="FFFFFF"/>
                          </a:solidFill>
                          <a:latin typeface="Calibri" pitchFamily="34" charset="0"/>
                          <a:ea typeface="Calibri" pitchFamily="34" charset="-122"/>
                          <a:cs typeface="Calibri" pitchFamily="34" charset="-120"/>
                        </a:rPr>
                        <a:t>Radniecīgie jeb sāņtikumi</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7A2530"/>
                    </a:solidFill>
                  </a:tcPr>
                </a:tc>
                <a:extLst>
                  <a:ext uri="{0D108BD9-81ED-4DB2-BD59-A6C34878D82A}">
                    <a16:rowId xmlns:a16="http://schemas.microsoft.com/office/drawing/2014/main" val="10000"/>
                  </a:ext>
                </a:extLst>
              </a:tr>
              <a:tr h="0">
                <a:tc>
                  <a:txBody>
                    <a:bodyPr/>
                    <a:lstStyle/>
                    <a:p>
                      <a:pPr marL="0" indent="0">
                        <a:buNone/>
                      </a:pPr>
                      <a:r>
                        <a:rPr lang="en-US" sz="2000" b="1" dirty="0">
                          <a:solidFill>
                            <a:srgbClr val="1A1A1A"/>
                          </a:solidFill>
                          <a:latin typeface="Calibri" pitchFamily="34" charset="0"/>
                          <a:ea typeface="Calibri" pitchFamily="34" charset="-122"/>
                          <a:cs typeface="Calibri" pitchFamily="34" charset="-120"/>
                        </a:rPr>
                        <a:t>Gudrība / muļķība</a:t>
                      </a:r>
                      <a:endParaRPr lang="en-US" sz="2000" dirty="0">
                        <a:latin typeface="Calibri" charset="0"/>
                        <a:ea typeface="Calibri" charset="0"/>
                        <a:cs typeface="Calibri" charset="0"/>
                      </a:endParaRPr>
                    </a:p>
                    <a:p>
                      <a:pPr marL="0" indent="0">
                        <a:buNone/>
                      </a:pPr>
                      <a:r>
                        <a:rPr lang="en-US" sz="2000" b="1" dirty="0">
                          <a:solidFill>
                            <a:srgbClr val="1A1A1A"/>
                          </a:solidFill>
                          <a:latin typeface="Calibri" pitchFamily="34" charset="0"/>
                          <a:ea typeface="Calibri" pitchFamily="34" charset="-122"/>
                          <a:cs typeface="Calibri" pitchFamily="34" charset="-120"/>
                        </a:rPr>
                        <a:t>Darbs / laiskums</a:t>
                      </a:r>
                      <a:endParaRPr lang="en-US" sz="2000" dirty="0">
                        <a:latin typeface="Calibri" charset="0"/>
                        <a:ea typeface="Calibri" charset="0"/>
                        <a:cs typeface="Calibri" charset="0"/>
                      </a:endParaRPr>
                    </a:p>
                    <a:p>
                      <a:pPr marL="0" indent="0">
                        <a:buNone/>
                      </a:pPr>
                      <a:r>
                        <a:rPr lang="en-US" sz="2000" b="1" dirty="0">
                          <a:solidFill>
                            <a:srgbClr val="1A1A1A"/>
                          </a:solidFill>
                          <a:latin typeface="Calibri" pitchFamily="34" charset="0"/>
                          <a:ea typeface="Calibri" pitchFamily="34" charset="-122"/>
                          <a:cs typeface="Calibri" pitchFamily="34" charset="-120"/>
                        </a:rPr>
                        <a:t>Daiļums / neglītums</a:t>
                      </a:r>
                      <a:endParaRPr lang="en-US" sz="2000" dirty="0">
                        <a:latin typeface="Calibri" charset="0"/>
                        <a:ea typeface="Calibri" charset="0"/>
                        <a:cs typeface="Calibri" charset="0"/>
                      </a:endParaRPr>
                    </a:p>
                    <a:p>
                      <a:pPr marL="0" indent="0">
                        <a:buNone/>
                      </a:pPr>
                      <a:r>
                        <a:rPr lang="en-US" sz="2000" b="1" dirty="0">
                          <a:solidFill>
                            <a:srgbClr val="1A1A1A"/>
                          </a:solidFill>
                          <a:latin typeface="Calibri" pitchFamily="34" charset="0"/>
                          <a:ea typeface="Calibri" pitchFamily="34" charset="-122"/>
                          <a:cs typeface="Calibri" pitchFamily="34" charset="-120"/>
                        </a:rPr>
                        <a:t>Prieks / bēdas</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0F0"/>
                    </a:solidFill>
                  </a:tcPr>
                </a:tc>
                <a:tc>
                  <a:txBody>
                    <a:bodyPr/>
                    <a:lstStyle/>
                    <a:p>
                      <a:pPr marL="0" indent="0">
                        <a:buNone/>
                      </a:pPr>
                      <a:r>
                        <a:rPr lang="en-US" sz="2000" dirty="0">
                          <a:solidFill>
                            <a:srgbClr val="3A3A3A"/>
                          </a:solidFill>
                          <a:latin typeface="Calibri" pitchFamily="34" charset="0"/>
                          <a:ea typeface="Calibri" pitchFamily="34" charset="-122"/>
                          <a:cs typeface="Calibri" pitchFamily="34" charset="-120"/>
                        </a:rPr>
                        <a:t>Apdomība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Mazrunība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Čaklība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Drosme</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Iznesība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Tīrība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Pacietība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Panesība</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4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TIKUMI LATVJU DAINĀS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Ļaužtikumi</a:t>
            </a:r>
            <a:endParaRPr lang="en-US" sz="2800" dirty="0"/>
          </a:p>
        </p:txBody>
      </p:sp>
      <p:sp>
        <p:nvSpPr>
          <p:cNvPr id="7" name="Text 5"/>
          <p:cNvSpPr/>
          <p:nvPr/>
        </p:nvSpPr>
        <p:spPr>
          <a:xfrm>
            <a:off x="3383280" y="201168"/>
            <a:ext cx="5486400" cy="32004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Ļaužtikumi un to sāņtikumi</a:t>
            </a:r>
            <a:endParaRPr lang="en-US" sz="2400" dirty="0"/>
          </a:p>
        </p:txBody>
      </p:sp>
      <p:graphicFrame>
        <p:nvGraphicFramePr>
          <p:cNvPr id="14" name="Table 0"/>
          <p:cNvGraphicFramePr>
            <a:graphicFrameLocks noGrp="1"/>
          </p:cNvGraphicFramePr>
          <p:nvPr>
            <p:extLst>
              <p:ext uri="{D42A27DB-BD31-4B8C-83A1-F6EECF244321}">
                <p14:modId xmlns:p14="http://schemas.microsoft.com/office/powerpoint/2010/main" val="2054443636"/>
              </p:ext>
            </p:extLst>
          </p:nvPr>
        </p:nvGraphicFramePr>
        <p:xfrm>
          <a:off x="3383280" y="594360"/>
          <a:ext cx="5486400" cy="3230880"/>
        </p:xfrm>
        <a:graphic>
          <a:graphicData uri="http://schemas.openxmlformats.org/drawingml/2006/table">
            <a:tbl>
              <a:tblPr/>
              <a:tblGrid>
                <a:gridCol w="2633472">
                  <a:extLst>
                    <a:ext uri="{9D8B030D-6E8A-4147-A177-3AD203B41FA5}">
                      <a16:colId xmlns:a16="http://schemas.microsoft.com/office/drawing/2014/main" val="20000"/>
                    </a:ext>
                  </a:extLst>
                </a:gridCol>
                <a:gridCol w="2852928">
                  <a:extLst>
                    <a:ext uri="{9D8B030D-6E8A-4147-A177-3AD203B41FA5}">
                      <a16:colId xmlns:a16="http://schemas.microsoft.com/office/drawing/2014/main" val="20001"/>
                    </a:ext>
                  </a:extLst>
                </a:gridCol>
              </a:tblGrid>
              <a:tr h="0">
                <a:tc>
                  <a:txBody>
                    <a:bodyPr/>
                    <a:lstStyle/>
                    <a:p>
                      <a:pPr marL="0" indent="0" algn="ctr">
                        <a:buNone/>
                      </a:pPr>
                      <a:r>
                        <a:rPr lang="en-US" sz="2000" b="1" dirty="0">
                          <a:solidFill>
                            <a:srgbClr val="FFFFFF"/>
                          </a:solidFill>
                          <a:latin typeface="Calibri" pitchFamily="34" charset="0"/>
                          <a:ea typeface="Calibri" pitchFamily="34" charset="-122"/>
                          <a:cs typeface="Calibri" pitchFamily="34" charset="-120"/>
                        </a:rPr>
                        <a:t>Ļaužtikumi</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9E3039"/>
                    </a:solidFill>
                  </a:tcPr>
                </a:tc>
                <a:tc>
                  <a:txBody>
                    <a:bodyPr/>
                    <a:lstStyle/>
                    <a:p>
                      <a:pPr marL="0" indent="0" algn="ctr">
                        <a:buNone/>
                      </a:pPr>
                      <a:r>
                        <a:rPr lang="en-US" sz="2000" b="1" dirty="0">
                          <a:solidFill>
                            <a:srgbClr val="FFFFFF"/>
                          </a:solidFill>
                          <a:latin typeface="Calibri" pitchFamily="34" charset="0"/>
                          <a:ea typeface="Calibri" pitchFamily="34" charset="-122"/>
                          <a:cs typeface="Calibri" pitchFamily="34" charset="-120"/>
                        </a:rPr>
                        <a:t>Radniecīgie jeb sāņtikumi</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7A2530"/>
                    </a:solidFill>
                  </a:tcPr>
                </a:tc>
                <a:extLst>
                  <a:ext uri="{0D108BD9-81ED-4DB2-BD59-A6C34878D82A}">
                    <a16:rowId xmlns:a16="http://schemas.microsoft.com/office/drawing/2014/main" val="10000"/>
                  </a:ext>
                </a:extLst>
              </a:tr>
              <a:tr h="0">
                <a:tc>
                  <a:txBody>
                    <a:bodyPr/>
                    <a:lstStyle/>
                    <a:p>
                      <a:pPr marL="0" indent="0">
                        <a:buNone/>
                      </a:pPr>
                      <a:r>
                        <a:rPr lang="en-US" sz="2000" b="1" dirty="0">
                          <a:solidFill>
                            <a:srgbClr val="1A1A1A"/>
                          </a:solidFill>
                          <a:latin typeface="Calibri" pitchFamily="34" charset="0"/>
                          <a:ea typeface="Calibri" pitchFamily="34" charset="-122"/>
                          <a:cs typeface="Calibri" pitchFamily="34" charset="-120"/>
                        </a:rPr>
                        <a:t>Mīlestība / bardzība</a:t>
                      </a:r>
                      <a:endParaRPr lang="en-US" sz="2000" dirty="0">
                        <a:latin typeface="Calibri" charset="0"/>
                        <a:ea typeface="Calibri" charset="0"/>
                        <a:cs typeface="Calibri" charset="0"/>
                      </a:endParaRPr>
                    </a:p>
                    <a:p>
                      <a:pPr marL="0" indent="0">
                        <a:buNone/>
                      </a:pPr>
                      <a:r>
                        <a:rPr lang="en-US" sz="2000" b="1" dirty="0">
                          <a:solidFill>
                            <a:srgbClr val="1A1A1A"/>
                          </a:solidFill>
                          <a:latin typeface="Calibri" pitchFamily="34" charset="0"/>
                          <a:ea typeface="Calibri" pitchFamily="34" charset="-122"/>
                          <a:cs typeface="Calibri" pitchFamily="34" charset="-120"/>
                        </a:rPr>
                        <a:t>Saderība / naids</a:t>
                      </a:r>
                      <a:endParaRPr lang="en-US" sz="2000" dirty="0">
                        <a:latin typeface="Calibri" charset="0"/>
                        <a:ea typeface="Calibri" charset="0"/>
                        <a:cs typeface="Calibri" charset="0"/>
                      </a:endParaRPr>
                    </a:p>
                    <a:p>
                      <a:pPr marL="0" indent="0">
                        <a:buNone/>
                      </a:pPr>
                      <a:r>
                        <a:rPr lang="en-US" sz="2000" b="1" dirty="0">
                          <a:solidFill>
                            <a:srgbClr val="1A1A1A"/>
                          </a:solidFill>
                          <a:latin typeface="Calibri" pitchFamily="34" charset="0"/>
                          <a:ea typeface="Calibri" pitchFamily="34" charset="-122"/>
                          <a:cs typeface="Calibri" pitchFamily="34" charset="-120"/>
                        </a:rPr>
                        <a:t>Devība / skaudība</a:t>
                      </a:r>
                      <a:endParaRPr lang="en-US" sz="2000" dirty="0">
                        <a:latin typeface="Calibri" charset="0"/>
                        <a:ea typeface="Calibri" charset="0"/>
                        <a:cs typeface="Calibri" charset="0"/>
                      </a:endParaRPr>
                    </a:p>
                    <a:p>
                      <a:pPr marL="0" indent="0">
                        <a:buNone/>
                      </a:pPr>
                      <a:r>
                        <a:rPr lang="en-US" sz="2000" b="1" dirty="0">
                          <a:solidFill>
                            <a:srgbClr val="1A1A1A"/>
                          </a:solidFill>
                          <a:latin typeface="Calibri" pitchFamily="34" charset="0"/>
                          <a:ea typeface="Calibri" pitchFamily="34" charset="-122"/>
                          <a:cs typeface="Calibri" pitchFamily="34" charset="-120"/>
                        </a:rPr>
                        <a:t>Taisnība / netaisnība</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0F0"/>
                    </a:solidFill>
                  </a:tcPr>
                </a:tc>
                <a:tc>
                  <a:txBody>
                    <a:bodyPr/>
                    <a:lstStyle/>
                    <a:p>
                      <a:pPr marL="0" indent="0">
                        <a:buNone/>
                      </a:pPr>
                      <a:r>
                        <a:rPr lang="en-US" sz="2000" dirty="0">
                          <a:solidFill>
                            <a:srgbClr val="3A3A3A"/>
                          </a:solidFill>
                          <a:latin typeface="Calibri" pitchFamily="34" charset="0"/>
                          <a:ea typeface="Calibri" pitchFamily="34" charset="-122"/>
                          <a:cs typeface="Calibri" pitchFamily="34" charset="-120"/>
                        </a:rPr>
                        <a:t>Lēnprātība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Pašaizliedzība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Miermīlība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Draudzība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Taupība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Viesmīlība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Žēlsirdība</a:t>
                      </a:r>
                      <a:endParaRPr lang="en-US" sz="2000" dirty="0">
                        <a:latin typeface="Calibri" charset="0"/>
                        <a:ea typeface="Calibri" charset="0"/>
                        <a:cs typeface="Calibri" charset="0"/>
                      </a:endParaRPr>
                    </a:p>
                    <a:p>
                      <a:pPr marL="0" indent="0">
                        <a:buNone/>
                      </a:pPr>
                      <a:r>
                        <a:rPr lang="en-US" sz="2000" dirty="0">
                          <a:solidFill>
                            <a:srgbClr val="3A3A3A"/>
                          </a:solidFill>
                          <a:latin typeface="Calibri" pitchFamily="34" charset="0"/>
                          <a:ea typeface="Calibri" pitchFamily="34" charset="-122"/>
                          <a:cs typeface="Calibri" pitchFamily="34" charset="-120"/>
                        </a:rPr>
                        <a:t>Pārstāvība</a:t>
                      </a:r>
                      <a:endParaRPr lang="en-US" sz="2000" dirty="0">
                        <a:latin typeface="Calibri" charset="0"/>
                        <a:ea typeface="Calibri" charset="0"/>
                        <a:cs typeface="Calibri" charset="0"/>
                      </a:endParaRPr>
                    </a:p>
                  </a:txBody>
                  <a:tcPr>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4F4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VĒRTĪBU SISTĒMAS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Kristīgās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vērtības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šodienas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realitātē</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Kristīgās vērtības (1/2)</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Ticība</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Solidaritāte</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Tradīcijās noteiktas tikumiskās vērtības</a:t>
            </a:r>
            <a:endParaRPr lang="en-US" sz="2000" dirty="0"/>
          </a:p>
          <a:p>
            <a:pPr marL="685800" lvl="1" indent="-342900">
              <a:spcAft>
                <a:spcPts val="200"/>
              </a:spcAft>
              <a:buSzPct val="100000"/>
              <a:buChar char="•"/>
            </a:pPr>
            <a:r>
              <a:rPr lang="en-US" sz="2000" i="1" dirty="0">
                <a:solidFill>
                  <a:srgbClr val="666666"/>
                </a:solidFill>
                <a:latin typeface="Calibri" pitchFamily="34" charset="0"/>
                <a:ea typeface="Calibri" pitchFamily="34" charset="-122"/>
                <a:cs typeface="Calibri" pitchFamily="34" charset="-120"/>
              </a:rPr>
              <a:t>"Tieši demokrātijas apstākļos ir svarīgi atrast stabilu pamatu, kas balstīts patiesībā, pie kam tikumiski normatīvā patiesībā." /Pāvests Benedikts/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Taisnīgums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Tēvzemes labklājība</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VĒRTĪBU SISTĒMAS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"Brīvība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bez satura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nav brīvība"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Kristīgās vērtības (2/2)</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Patiesība</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Brīvība — "Brīvība bez satura nav brīvība." /Pāvests Benedikts/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Atbildība</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Brīvas gribas izvēle</a:t>
            </a:r>
            <a:endParaRPr lang="en-US" sz="2000" dirty="0"/>
          </a:p>
          <a:p>
            <a:pPr marL="685800" lvl="1" indent="-342900">
              <a:spcAft>
                <a:spcPts val="200"/>
              </a:spcAft>
              <a:buSzPct val="100000"/>
              <a:buChar char="•"/>
            </a:pPr>
            <a:r>
              <a:rPr lang="en-US" sz="2000" i="1" dirty="0">
                <a:solidFill>
                  <a:srgbClr val="666666"/>
                </a:solidFill>
                <a:latin typeface="Calibri" pitchFamily="34" charset="0"/>
                <a:ea typeface="Calibri" pitchFamily="34" charset="-122"/>
                <a:cs typeface="Calibri" pitchFamily="34" charset="-120"/>
              </a:rPr>
              <a:t>"Brīvība dota cilvēkam tādēļ, lai viņš spētu patstāvīgi veikt izvēli. Brīvība nenozīmē izdabāšanu cilvēka egoismam, bet personas brīvību no grēka." /Metropolīts Kirils/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Cilvēka cieņa</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Personības izaugsme</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VĒRTĪBU SISTĒMAS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Biznesa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vērtības</a:t>
            </a:r>
            <a:endParaRPr lang="en-US" sz="2800" dirty="0"/>
          </a:p>
        </p:txBody>
      </p:sp>
      <p:sp>
        <p:nvSpPr>
          <p:cNvPr id="7" name="Shape 5"/>
          <p:cNvSpPr/>
          <p:nvPr/>
        </p:nvSpPr>
        <p:spPr>
          <a:xfrm>
            <a:off x="3383280" y="228600"/>
            <a:ext cx="1767840" cy="347472"/>
          </a:xfrm>
          <a:prstGeom prst="rect">
            <a:avLst/>
          </a:prstGeom>
          <a:solidFill>
            <a:srgbClr val="9E3039"/>
          </a:solidFill>
          <a:ln w="12700">
            <a:solidFill>
              <a:srgbClr val="9E3039"/>
            </a:solidFill>
            <a:prstDash val="solid"/>
          </a:ln>
        </p:spPr>
        <p:txBody>
          <a:bodyPr/>
          <a:lstStyle/>
          <a:p>
            <a:endParaRPr lang="lv-LV"/>
          </a:p>
        </p:txBody>
      </p:sp>
      <p:sp>
        <p:nvSpPr>
          <p:cNvPr id="8" name="Text 6"/>
          <p:cNvSpPr/>
          <p:nvPr/>
        </p:nvSpPr>
        <p:spPr>
          <a:xfrm>
            <a:off x="3429000" y="256032"/>
            <a:ext cx="1676400" cy="292608"/>
          </a:xfrm>
          <a:prstGeom prst="rect">
            <a:avLst/>
          </a:prstGeom>
          <a:noFill/>
          <a:ln/>
        </p:spPr>
        <p:txBody>
          <a:bodyPr wrap="square"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Fiziskās</a:t>
            </a:r>
            <a:endParaRPr lang="en-US" dirty="0"/>
          </a:p>
        </p:txBody>
      </p:sp>
      <p:sp>
        <p:nvSpPr>
          <p:cNvPr id="9" name="Text 7"/>
          <p:cNvSpPr/>
          <p:nvPr/>
        </p:nvSpPr>
        <p:spPr>
          <a:xfrm>
            <a:off x="3429000" y="658368"/>
            <a:ext cx="1676400" cy="4366260"/>
          </a:xfrm>
          <a:prstGeom prst="rect">
            <a:avLst/>
          </a:prstGeom>
          <a:noFill/>
          <a:ln/>
        </p:spPr>
        <p:txBody>
          <a:bodyPr wrap="square" rtlCol="0" anchor="t"/>
          <a:lstStyle/>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Akurātums</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Tīrība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Kārtīgums</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Punktualitāte</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Regularitāte</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Uzticamība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Ātrums</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Savlaicīgums</a:t>
            </a:r>
            <a:endParaRPr lang="en-US" sz="1600" dirty="0"/>
          </a:p>
        </p:txBody>
      </p:sp>
      <p:sp>
        <p:nvSpPr>
          <p:cNvPr id="10" name="Shape 8"/>
          <p:cNvSpPr/>
          <p:nvPr/>
        </p:nvSpPr>
        <p:spPr>
          <a:xfrm>
            <a:off x="5242560" y="228600"/>
            <a:ext cx="1767840" cy="347472"/>
          </a:xfrm>
          <a:prstGeom prst="rect">
            <a:avLst/>
          </a:prstGeom>
          <a:solidFill>
            <a:srgbClr val="7A6030"/>
          </a:solidFill>
          <a:ln w="12700">
            <a:solidFill>
              <a:srgbClr val="7A6030"/>
            </a:solidFill>
            <a:prstDash val="solid"/>
          </a:ln>
        </p:spPr>
        <p:txBody>
          <a:bodyPr/>
          <a:lstStyle/>
          <a:p>
            <a:endParaRPr lang="lv-LV"/>
          </a:p>
        </p:txBody>
      </p:sp>
      <p:sp>
        <p:nvSpPr>
          <p:cNvPr id="11" name="Text 9"/>
          <p:cNvSpPr/>
          <p:nvPr/>
        </p:nvSpPr>
        <p:spPr>
          <a:xfrm>
            <a:off x="5288280" y="256032"/>
            <a:ext cx="1676400" cy="292608"/>
          </a:xfrm>
          <a:prstGeom prst="rect">
            <a:avLst/>
          </a:prstGeom>
          <a:noFill/>
          <a:ln/>
        </p:spPr>
        <p:txBody>
          <a:bodyPr wrap="square"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Organizācijas</a:t>
            </a:r>
            <a:endParaRPr lang="en-US" dirty="0"/>
          </a:p>
        </p:txBody>
      </p:sp>
      <p:sp>
        <p:nvSpPr>
          <p:cNvPr id="12" name="Text 10"/>
          <p:cNvSpPr/>
          <p:nvPr/>
        </p:nvSpPr>
        <p:spPr>
          <a:xfrm>
            <a:off x="5288280" y="658368"/>
            <a:ext cx="1859280" cy="4366260"/>
          </a:xfrm>
          <a:prstGeom prst="rect">
            <a:avLst/>
          </a:prstGeom>
          <a:noFill/>
          <a:ln/>
        </p:spPr>
        <p:txBody>
          <a:bodyPr wrap="square" rtlCol="0" anchor="t"/>
          <a:lstStyle/>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Atbildīgums</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Komunikācija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Sadarbība/komanda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Koordinācija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Disciplīna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Iniciatīvas brīvība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Integrēšana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Standardizācija</a:t>
            </a:r>
            <a:endParaRPr lang="en-US" sz="1600" dirty="0"/>
          </a:p>
        </p:txBody>
      </p:sp>
      <p:sp>
        <p:nvSpPr>
          <p:cNvPr id="13" name="Shape 11"/>
          <p:cNvSpPr/>
          <p:nvPr/>
        </p:nvSpPr>
        <p:spPr>
          <a:xfrm>
            <a:off x="7101840" y="228600"/>
            <a:ext cx="1767840" cy="347472"/>
          </a:xfrm>
          <a:prstGeom prst="rect">
            <a:avLst/>
          </a:prstGeom>
          <a:solidFill>
            <a:srgbClr val="1E5A6A"/>
          </a:solidFill>
          <a:ln w="12700">
            <a:solidFill>
              <a:srgbClr val="1E5A6A"/>
            </a:solidFill>
            <a:prstDash val="solid"/>
          </a:ln>
        </p:spPr>
        <p:txBody>
          <a:bodyPr/>
          <a:lstStyle/>
          <a:p>
            <a:endParaRPr lang="lv-LV"/>
          </a:p>
        </p:txBody>
      </p:sp>
      <p:sp>
        <p:nvSpPr>
          <p:cNvPr id="14" name="Text 12"/>
          <p:cNvSpPr/>
          <p:nvPr/>
        </p:nvSpPr>
        <p:spPr>
          <a:xfrm>
            <a:off x="7147560" y="256032"/>
            <a:ext cx="1676400" cy="292608"/>
          </a:xfrm>
          <a:prstGeom prst="rect">
            <a:avLst/>
          </a:prstGeom>
          <a:noFill/>
          <a:ln/>
        </p:spPr>
        <p:txBody>
          <a:bodyPr wrap="square"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Psiholoģiskās</a:t>
            </a:r>
            <a:endParaRPr lang="en-US" dirty="0"/>
          </a:p>
        </p:txBody>
      </p:sp>
      <p:sp>
        <p:nvSpPr>
          <p:cNvPr id="15" name="Text 13"/>
          <p:cNvSpPr/>
          <p:nvPr/>
        </p:nvSpPr>
        <p:spPr>
          <a:xfrm>
            <a:off x="7147560" y="658368"/>
            <a:ext cx="1767840" cy="4366260"/>
          </a:xfrm>
          <a:prstGeom prst="rect">
            <a:avLst/>
          </a:prstGeom>
          <a:noFill/>
          <a:ln/>
        </p:spPr>
        <p:txBody>
          <a:bodyPr wrap="square" rtlCol="0" anchor="t"/>
          <a:lstStyle/>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Nepārtraukti uzlabojumi</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Radošums</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Klientu </a:t>
            </a:r>
            <a:r>
              <a:rPr lang="en-US" sz="1600" dirty="0" err="1">
                <a:solidFill>
                  <a:srgbClr val="3A3A3A"/>
                </a:solidFill>
                <a:latin typeface="Calibri" pitchFamily="34" charset="0"/>
                <a:ea typeface="Calibri" pitchFamily="34" charset="-122"/>
                <a:cs typeface="Calibri" pitchFamily="34" charset="-120"/>
              </a:rPr>
              <a:t>apmier</a:t>
            </a:r>
            <a:r>
              <a:rPr lang="lv-LV" sz="1600" dirty="0" err="1">
                <a:solidFill>
                  <a:srgbClr val="3A3A3A"/>
                </a:solidFill>
                <a:latin typeface="Calibri" pitchFamily="34" charset="0"/>
                <a:ea typeface="Calibri" pitchFamily="34" charset="-122"/>
                <a:cs typeface="Calibri" pitchFamily="34" charset="-120"/>
              </a:rPr>
              <a:t>inātība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Izlēmība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Cilvēku attīstība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Harmonija</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Inovācijas</a:t>
            </a:r>
            <a:endParaRPr lang="en-US" sz="1600" dirty="0"/>
          </a:p>
          <a:p>
            <a:pPr marL="342900" indent="-342900">
              <a:spcAft>
                <a:spcPts val="100"/>
              </a:spcAft>
              <a:buSzPct val="100000"/>
              <a:buChar char="•"/>
            </a:pPr>
            <a:r>
              <a:rPr lang="en-US" sz="1600" dirty="0">
                <a:solidFill>
                  <a:srgbClr val="3A3A3A"/>
                </a:solidFill>
                <a:latin typeface="Calibri" pitchFamily="34" charset="0"/>
                <a:ea typeface="Calibri" pitchFamily="34" charset="-122"/>
                <a:cs typeface="Calibri" pitchFamily="34" charset="-120"/>
              </a:rPr>
              <a:t>Lojalitāte</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VĒRTĪBU MATRICA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Izvēlieties</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savas</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nometnes</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vērtības</a:t>
            </a:r>
            <a:endParaRPr lang="en-US" sz="2100" dirty="0"/>
          </a:p>
        </p:txBody>
      </p:sp>
      <p:sp>
        <p:nvSpPr>
          <p:cNvPr id="7" name="Text 5"/>
          <p:cNvSpPr/>
          <p:nvPr/>
        </p:nvSpPr>
        <p:spPr>
          <a:xfrm>
            <a:off x="3383280" y="201168"/>
            <a:ext cx="5486400" cy="274320"/>
          </a:xfrm>
          <a:prstGeom prst="rect">
            <a:avLst/>
          </a:prstGeom>
          <a:noFill/>
          <a:ln/>
        </p:spPr>
        <p:txBody>
          <a:bodyPr wrap="square" rtlCol="0" anchor="ctr"/>
          <a:lstStyle/>
          <a:p>
            <a:pPr marL="0" indent="0">
              <a:buNone/>
            </a:pPr>
            <a:r>
              <a:rPr lang="en-US" sz="1400" b="1" dirty="0">
                <a:solidFill>
                  <a:srgbClr val="9E3039"/>
                </a:solidFill>
                <a:latin typeface="Calibri" pitchFamily="34" charset="0"/>
                <a:ea typeface="Calibri" pitchFamily="34" charset="-122"/>
                <a:cs typeface="Calibri" pitchFamily="34" charset="-120"/>
              </a:rPr>
              <a:t>Vērtību matrica — atzīmējiet savas nometnes vērtības:</a:t>
            </a:r>
            <a:endParaRPr lang="en-US" sz="1400" dirty="0"/>
          </a:p>
        </p:txBody>
      </p:sp>
      <p:sp>
        <p:nvSpPr>
          <p:cNvPr id="8" name="Shape 6"/>
          <p:cNvSpPr/>
          <p:nvPr/>
        </p:nvSpPr>
        <p:spPr>
          <a:xfrm>
            <a:off x="3383280" y="548640"/>
            <a:ext cx="1767840" cy="313358"/>
          </a:xfrm>
          <a:prstGeom prst="rect">
            <a:avLst/>
          </a:prstGeom>
          <a:solidFill>
            <a:srgbClr val="F0E8E9"/>
          </a:solidFill>
          <a:ln w="12700">
            <a:solidFill>
              <a:srgbClr val="F0E8E9"/>
            </a:solidFill>
            <a:prstDash val="solid"/>
          </a:ln>
        </p:spPr>
        <p:txBody>
          <a:bodyPr/>
          <a:lstStyle/>
          <a:p>
            <a:endParaRPr lang="lv-LV"/>
          </a:p>
        </p:txBody>
      </p:sp>
      <p:sp>
        <p:nvSpPr>
          <p:cNvPr id="9" name="Text 7"/>
          <p:cNvSpPr/>
          <p:nvPr/>
        </p:nvSpPr>
        <p:spPr>
          <a:xfrm>
            <a:off x="3419856" y="557784"/>
            <a:ext cx="1694688" cy="295070"/>
          </a:xfrm>
          <a:prstGeom prst="rect">
            <a:avLst/>
          </a:prstGeom>
          <a:noFill/>
          <a:ln/>
        </p:spPr>
        <p:txBody>
          <a:bodyPr wrap="square" rtlCol="0" anchor="ctr"/>
          <a:lstStyle/>
          <a:p>
            <a:pPr marL="0" indent="0">
              <a:buNone/>
            </a:pPr>
            <a:r>
              <a:rPr lang="en-US" sz="900" b="1" dirty="0">
                <a:solidFill>
                  <a:srgbClr val="9E3039"/>
                </a:solidFill>
                <a:latin typeface="Calibri" pitchFamily="34" charset="0"/>
                <a:ea typeface="Calibri" pitchFamily="34" charset="-122"/>
                <a:cs typeface="Calibri" pitchFamily="34" charset="-120"/>
              </a:rPr>
              <a:t>☑ Apdomīgums</a:t>
            </a:r>
            <a:endParaRPr lang="en-US" sz="900" dirty="0"/>
          </a:p>
        </p:txBody>
      </p:sp>
      <p:sp>
        <p:nvSpPr>
          <p:cNvPr id="10" name="Shape 8"/>
          <p:cNvSpPr/>
          <p:nvPr/>
        </p:nvSpPr>
        <p:spPr>
          <a:xfrm>
            <a:off x="5242560" y="548640"/>
            <a:ext cx="1767840" cy="313358"/>
          </a:xfrm>
          <a:prstGeom prst="rect">
            <a:avLst/>
          </a:prstGeom>
          <a:solidFill>
            <a:srgbClr val="F0E8E9"/>
          </a:solidFill>
          <a:ln w="12700">
            <a:solidFill>
              <a:srgbClr val="F0E8E9"/>
            </a:solidFill>
            <a:prstDash val="solid"/>
          </a:ln>
        </p:spPr>
        <p:txBody>
          <a:bodyPr/>
          <a:lstStyle/>
          <a:p>
            <a:endParaRPr lang="lv-LV"/>
          </a:p>
        </p:txBody>
      </p:sp>
      <p:sp>
        <p:nvSpPr>
          <p:cNvPr id="11" name="Text 9"/>
          <p:cNvSpPr/>
          <p:nvPr/>
        </p:nvSpPr>
        <p:spPr>
          <a:xfrm>
            <a:off x="5279136" y="557784"/>
            <a:ext cx="1694688" cy="295070"/>
          </a:xfrm>
          <a:prstGeom prst="rect">
            <a:avLst/>
          </a:prstGeom>
          <a:noFill/>
          <a:ln/>
        </p:spPr>
        <p:txBody>
          <a:bodyPr wrap="square" rtlCol="0" anchor="ctr"/>
          <a:lstStyle/>
          <a:p>
            <a:pPr marL="0" indent="0">
              <a:buNone/>
            </a:pPr>
            <a:r>
              <a:rPr lang="en-US" sz="900" b="1" dirty="0">
                <a:solidFill>
                  <a:srgbClr val="9E3039"/>
                </a:solidFill>
                <a:latin typeface="Calibri" pitchFamily="34" charset="0"/>
                <a:ea typeface="Calibri" pitchFamily="34" charset="-122"/>
                <a:cs typeface="Calibri" pitchFamily="34" charset="-120"/>
              </a:rPr>
              <a:t>☑ Izturība</a:t>
            </a:r>
            <a:endParaRPr lang="en-US" sz="900" dirty="0"/>
          </a:p>
        </p:txBody>
      </p:sp>
      <p:sp>
        <p:nvSpPr>
          <p:cNvPr id="12" name="Text 10"/>
          <p:cNvSpPr/>
          <p:nvPr/>
        </p:nvSpPr>
        <p:spPr>
          <a:xfrm>
            <a:off x="7138416" y="557784"/>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Patīkama vide</a:t>
            </a:r>
            <a:endParaRPr lang="en-US" sz="900" dirty="0"/>
          </a:p>
        </p:txBody>
      </p:sp>
      <p:sp>
        <p:nvSpPr>
          <p:cNvPr id="13" name="Text 11"/>
          <p:cNvSpPr/>
          <p:nvPr/>
        </p:nvSpPr>
        <p:spPr>
          <a:xfrm>
            <a:off x="3419856" y="907718"/>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Atbildība</a:t>
            </a:r>
            <a:endParaRPr lang="en-US" sz="900" dirty="0"/>
          </a:p>
        </p:txBody>
      </p:sp>
      <p:sp>
        <p:nvSpPr>
          <p:cNvPr id="14" name="Text 12"/>
          <p:cNvSpPr/>
          <p:nvPr/>
        </p:nvSpPr>
        <p:spPr>
          <a:xfrm>
            <a:off x="5279136" y="907718"/>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Jauninājumi</a:t>
            </a:r>
            <a:endParaRPr lang="en-US" sz="900" dirty="0"/>
          </a:p>
        </p:txBody>
      </p:sp>
      <p:sp>
        <p:nvSpPr>
          <p:cNvPr id="15" name="Text 13"/>
          <p:cNvSpPr/>
          <p:nvPr/>
        </p:nvSpPr>
        <p:spPr>
          <a:xfrm>
            <a:off x="7138416" y="907718"/>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Personība</a:t>
            </a:r>
            <a:endParaRPr lang="en-US" sz="900" dirty="0"/>
          </a:p>
        </p:txBody>
      </p:sp>
      <p:sp>
        <p:nvSpPr>
          <p:cNvPr id="16" name="Text 14"/>
          <p:cNvSpPr/>
          <p:nvPr/>
        </p:nvSpPr>
        <p:spPr>
          <a:xfrm>
            <a:off x="3419856" y="1257652"/>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Atklātība</a:t>
            </a:r>
            <a:endParaRPr lang="en-US" sz="900" dirty="0"/>
          </a:p>
        </p:txBody>
      </p:sp>
      <p:sp>
        <p:nvSpPr>
          <p:cNvPr id="17" name="Text 15"/>
          <p:cNvSpPr/>
          <p:nvPr/>
        </p:nvSpPr>
        <p:spPr>
          <a:xfrm>
            <a:off x="5279136" y="1257652"/>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Kārtība</a:t>
            </a:r>
            <a:endParaRPr lang="en-US" sz="900" dirty="0"/>
          </a:p>
        </p:txBody>
      </p:sp>
      <p:sp>
        <p:nvSpPr>
          <p:cNvPr id="18" name="Text 16"/>
          <p:cNvSpPr/>
          <p:nvPr/>
        </p:nvSpPr>
        <p:spPr>
          <a:xfrm>
            <a:off x="7138416" y="1257652"/>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Personības izaugsme</a:t>
            </a:r>
            <a:endParaRPr lang="en-US" sz="900" dirty="0"/>
          </a:p>
        </p:txBody>
      </p:sp>
      <p:sp>
        <p:nvSpPr>
          <p:cNvPr id="19" name="Text 17"/>
          <p:cNvSpPr/>
          <p:nvPr/>
        </p:nvSpPr>
        <p:spPr>
          <a:xfrm>
            <a:off x="3419856" y="1607586"/>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Attīstība</a:t>
            </a:r>
            <a:endParaRPr lang="en-US" sz="900" dirty="0"/>
          </a:p>
        </p:txBody>
      </p:sp>
      <p:sp>
        <p:nvSpPr>
          <p:cNvPr id="20" name="Text 18"/>
          <p:cNvSpPr/>
          <p:nvPr/>
        </p:nvSpPr>
        <p:spPr>
          <a:xfrm>
            <a:off x="5279136" y="1607586"/>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Kārtīgums</a:t>
            </a:r>
            <a:endParaRPr lang="en-US" sz="900" dirty="0"/>
          </a:p>
        </p:txBody>
      </p:sp>
      <p:sp>
        <p:nvSpPr>
          <p:cNvPr id="21" name="Text 19"/>
          <p:cNvSpPr/>
          <p:nvPr/>
        </p:nvSpPr>
        <p:spPr>
          <a:xfrm>
            <a:off x="7138416" y="1607586"/>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Prieks</a:t>
            </a:r>
            <a:endParaRPr lang="en-US" sz="900" dirty="0"/>
          </a:p>
        </p:txBody>
      </p:sp>
      <p:sp>
        <p:nvSpPr>
          <p:cNvPr id="22" name="Text 20"/>
          <p:cNvSpPr/>
          <p:nvPr/>
        </p:nvSpPr>
        <p:spPr>
          <a:xfrm>
            <a:off x="3419856" y="1957519"/>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Atvērtība</a:t>
            </a:r>
            <a:endParaRPr lang="en-US" sz="900" dirty="0"/>
          </a:p>
        </p:txBody>
      </p:sp>
      <p:sp>
        <p:nvSpPr>
          <p:cNvPr id="23" name="Text 21"/>
          <p:cNvSpPr/>
          <p:nvPr/>
        </p:nvSpPr>
        <p:spPr>
          <a:xfrm>
            <a:off x="5279136" y="1957519"/>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Komandas darbs</a:t>
            </a:r>
            <a:endParaRPr lang="en-US" sz="900" dirty="0"/>
          </a:p>
        </p:txBody>
      </p:sp>
      <p:sp>
        <p:nvSpPr>
          <p:cNvPr id="24" name="Text 22"/>
          <p:cNvSpPr/>
          <p:nvPr/>
        </p:nvSpPr>
        <p:spPr>
          <a:xfrm>
            <a:off x="7138416" y="1957519"/>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Radošums</a:t>
            </a:r>
            <a:endParaRPr lang="en-US" sz="900" dirty="0"/>
          </a:p>
        </p:txBody>
      </p:sp>
      <p:sp>
        <p:nvSpPr>
          <p:cNvPr id="25" name="Text 23"/>
          <p:cNvSpPr/>
          <p:nvPr/>
        </p:nvSpPr>
        <p:spPr>
          <a:xfrm>
            <a:off x="3419856" y="2307453"/>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Atzinība</a:t>
            </a:r>
            <a:endParaRPr lang="en-US" sz="900" dirty="0"/>
          </a:p>
        </p:txBody>
      </p:sp>
      <p:sp>
        <p:nvSpPr>
          <p:cNvPr id="26" name="Text 24"/>
          <p:cNvSpPr/>
          <p:nvPr/>
        </p:nvSpPr>
        <p:spPr>
          <a:xfrm>
            <a:off x="5279136" y="2307453"/>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Konstruktīvisms</a:t>
            </a:r>
            <a:endParaRPr lang="en-US" sz="900" dirty="0"/>
          </a:p>
        </p:txBody>
      </p:sp>
      <p:sp>
        <p:nvSpPr>
          <p:cNvPr id="27" name="Text 25"/>
          <p:cNvSpPr/>
          <p:nvPr/>
        </p:nvSpPr>
        <p:spPr>
          <a:xfrm>
            <a:off x="7138416" y="2307453"/>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Sabiedriskums</a:t>
            </a:r>
            <a:endParaRPr lang="en-US" sz="900" dirty="0"/>
          </a:p>
        </p:txBody>
      </p:sp>
      <p:sp>
        <p:nvSpPr>
          <p:cNvPr id="28" name="Text 26"/>
          <p:cNvSpPr/>
          <p:nvPr/>
        </p:nvSpPr>
        <p:spPr>
          <a:xfrm>
            <a:off x="3419856" y="2657387"/>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Bagātība</a:t>
            </a:r>
            <a:endParaRPr lang="en-US" sz="900" dirty="0"/>
          </a:p>
        </p:txBody>
      </p:sp>
      <p:sp>
        <p:nvSpPr>
          <p:cNvPr id="29" name="Text 27"/>
          <p:cNvSpPr/>
          <p:nvPr/>
        </p:nvSpPr>
        <p:spPr>
          <a:xfrm>
            <a:off x="5279136" y="2657387"/>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Kontrole</a:t>
            </a:r>
            <a:endParaRPr lang="en-US" sz="900" dirty="0"/>
          </a:p>
        </p:txBody>
      </p:sp>
      <p:sp>
        <p:nvSpPr>
          <p:cNvPr id="30" name="Text 28"/>
          <p:cNvSpPr/>
          <p:nvPr/>
        </p:nvSpPr>
        <p:spPr>
          <a:xfrm>
            <a:off x="7138416" y="2657387"/>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Sacensība</a:t>
            </a:r>
            <a:endParaRPr lang="en-US" sz="900" dirty="0"/>
          </a:p>
        </p:txBody>
      </p:sp>
      <p:sp>
        <p:nvSpPr>
          <p:cNvPr id="31" name="Text 29"/>
          <p:cNvSpPr/>
          <p:nvPr/>
        </p:nvSpPr>
        <p:spPr>
          <a:xfrm>
            <a:off x="3419856" y="3007321"/>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Brīvas gribas izvēle</a:t>
            </a:r>
            <a:endParaRPr lang="en-US" sz="900" dirty="0"/>
          </a:p>
        </p:txBody>
      </p:sp>
      <p:sp>
        <p:nvSpPr>
          <p:cNvPr id="32" name="Text 30"/>
          <p:cNvSpPr/>
          <p:nvPr/>
        </p:nvSpPr>
        <p:spPr>
          <a:xfrm>
            <a:off x="5279136" y="3007321"/>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Korektums</a:t>
            </a:r>
            <a:endParaRPr lang="en-US" sz="900" dirty="0"/>
          </a:p>
        </p:txBody>
      </p:sp>
      <p:sp>
        <p:nvSpPr>
          <p:cNvPr id="33" name="Text 31"/>
          <p:cNvSpPr/>
          <p:nvPr/>
        </p:nvSpPr>
        <p:spPr>
          <a:xfrm>
            <a:off x="7138416" y="3007321"/>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Sadarbība</a:t>
            </a:r>
            <a:endParaRPr lang="en-US" sz="900" dirty="0"/>
          </a:p>
        </p:txBody>
      </p:sp>
      <p:sp>
        <p:nvSpPr>
          <p:cNvPr id="34" name="Text 32"/>
          <p:cNvSpPr/>
          <p:nvPr/>
        </p:nvSpPr>
        <p:spPr>
          <a:xfrm>
            <a:off x="3419856" y="3357255"/>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Brīvība</a:t>
            </a:r>
            <a:endParaRPr lang="en-US" sz="900" dirty="0"/>
          </a:p>
        </p:txBody>
      </p:sp>
      <p:sp>
        <p:nvSpPr>
          <p:cNvPr id="35" name="Text 33"/>
          <p:cNvSpPr/>
          <p:nvPr/>
        </p:nvSpPr>
        <p:spPr>
          <a:xfrm>
            <a:off x="5279136" y="3357255"/>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Kvalitāte</a:t>
            </a:r>
            <a:endParaRPr lang="en-US" sz="900" dirty="0"/>
          </a:p>
        </p:txBody>
      </p:sp>
      <p:sp>
        <p:nvSpPr>
          <p:cNvPr id="36" name="Text 34"/>
          <p:cNvSpPr/>
          <p:nvPr/>
        </p:nvSpPr>
        <p:spPr>
          <a:xfrm>
            <a:off x="7138416" y="3357255"/>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Skaistums</a:t>
            </a:r>
            <a:endParaRPr lang="en-US" sz="900" dirty="0"/>
          </a:p>
        </p:txBody>
      </p:sp>
      <p:sp>
        <p:nvSpPr>
          <p:cNvPr id="37" name="Text 35"/>
          <p:cNvSpPr/>
          <p:nvPr/>
        </p:nvSpPr>
        <p:spPr>
          <a:xfrm>
            <a:off x="3419856" y="3707189"/>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Centīgums</a:t>
            </a:r>
            <a:endParaRPr lang="en-US" sz="900" dirty="0"/>
          </a:p>
        </p:txBody>
      </p:sp>
      <p:sp>
        <p:nvSpPr>
          <p:cNvPr id="38" name="Text 36"/>
          <p:cNvSpPr/>
          <p:nvPr/>
        </p:nvSpPr>
        <p:spPr>
          <a:xfrm>
            <a:off x="5279136" y="3707189"/>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Labdarība</a:t>
            </a:r>
            <a:endParaRPr lang="en-US" sz="900" dirty="0"/>
          </a:p>
        </p:txBody>
      </p:sp>
      <p:sp>
        <p:nvSpPr>
          <p:cNvPr id="39" name="Text 37"/>
          <p:cNvSpPr/>
          <p:nvPr/>
        </p:nvSpPr>
        <p:spPr>
          <a:xfrm>
            <a:off x="7138416" y="3707189"/>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Slava</a:t>
            </a:r>
            <a:endParaRPr lang="en-US" sz="900" dirty="0"/>
          </a:p>
        </p:txBody>
      </p:sp>
      <p:sp>
        <p:nvSpPr>
          <p:cNvPr id="40" name="Text 38"/>
          <p:cNvSpPr/>
          <p:nvPr/>
        </p:nvSpPr>
        <p:spPr>
          <a:xfrm>
            <a:off x="3419856" y="4057122"/>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Cieņa</a:t>
            </a:r>
            <a:endParaRPr lang="en-US" sz="900" dirty="0"/>
          </a:p>
        </p:txBody>
      </p:sp>
      <p:sp>
        <p:nvSpPr>
          <p:cNvPr id="41" name="Text 39"/>
          <p:cNvSpPr/>
          <p:nvPr/>
        </p:nvSpPr>
        <p:spPr>
          <a:xfrm>
            <a:off x="5279136" y="4057122"/>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Labklājība</a:t>
            </a:r>
            <a:endParaRPr lang="en-US" sz="900" dirty="0"/>
          </a:p>
        </p:txBody>
      </p:sp>
      <p:sp>
        <p:nvSpPr>
          <p:cNvPr id="42" name="Text 40"/>
          <p:cNvSpPr/>
          <p:nvPr/>
        </p:nvSpPr>
        <p:spPr>
          <a:xfrm>
            <a:off x="7138416" y="4057122"/>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Solidaritāte</a:t>
            </a:r>
            <a:endParaRPr lang="en-US" sz="900" dirty="0"/>
          </a:p>
        </p:txBody>
      </p:sp>
      <p:sp>
        <p:nvSpPr>
          <p:cNvPr id="43" name="Text 41"/>
          <p:cNvSpPr/>
          <p:nvPr/>
        </p:nvSpPr>
        <p:spPr>
          <a:xfrm>
            <a:off x="3419856" y="4407056"/>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Degsme</a:t>
            </a:r>
            <a:endParaRPr lang="en-US" sz="900" dirty="0"/>
          </a:p>
        </p:txBody>
      </p:sp>
      <p:sp>
        <p:nvSpPr>
          <p:cNvPr id="44" name="Text 42"/>
          <p:cNvSpPr/>
          <p:nvPr/>
        </p:nvSpPr>
        <p:spPr>
          <a:xfrm>
            <a:off x="5279136" y="4407056"/>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Laime</a:t>
            </a:r>
            <a:endParaRPr lang="en-US" sz="900" dirty="0"/>
          </a:p>
        </p:txBody>
      </p:sp>
      <p:sp>
        <p:nvSpPr>
          <p:cNvPr id="45" name="Text 43"/>
          <p:cNvSpPr/>
          <p:nvPr/>
        </p:nvSpPr>
        <p:spPr>
          <a:xfrm>
            <a:off x="7138416" y="4407056"/>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Solījumu izpilde</a:t>
            </a:r>
            <a:endParaRPr lang="en-US" sz="900" dirty="0"/>
          </a:p>
        </p:txBody>
      </p:sp>
      <p:sp>
        <p:nvSpPr>
          <p:cNvPr id="46" name="Text 44"/>
          <p:cNvSpPr/>
          <p:nvPr/>
        </p:nvSpPr>
        <p:spPr>
          <a:xfrm>
            <a:off x="3419856" y="4756990"/>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Draudzība</a:t>
            </a:r>
            <a:endParaRPr lang="en-US" sz="900" dirty="0"/>
          </a:p>
        </p:txBody>
      </p:sp>
      <p:sp>
        <p:nvSpPr>
          <p:cNvPr id="47" name="Text 45"/>
          <p:cNvSpPr/>
          <p:nvPr/>
        </p:nvSpPr>
        <p:spPr>
          <a:xfrm>
            <a:off x="5279136" y="4756990"/>
            <a:ext cx="1694688" cy="295070"/>
          </a:xfrm>
          <a:prstGeom prst="rect">
            <a:avLst/>
          </a:prstGeom>
          <a:noFill/>
          <a:ln/>
        </p:spPr>
        <p:txBody>
          <a:bodyPr wrap="square" rtlCol="0" anchor="ctr"/>
          <a:lstStyle/>
          <a:p>
            <a:pPr marL="0" indent="0">
              <a:buNone/>
            </a:pPr>
            <a:r>
              <a:rPr lang="en-US" sz="900" dirty="0">
                <a:solidFill>
                  <a:srgbClr val="666666"/>
                </a:solidFill>
                <a:latin typeface="Calibri" pitchFamily="34" charset="0"/>
                <a:ea typeface="Calibri" pitchFamily="34" charset="-122"/>
                <a:cs typeface="Calibri" pitchFamily="34" charset="-120"/>
              </a:rPr>
              <a:t>☐ Lepnums</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2C5F2D"/>
          </a:solidFill>
          <a:ln w="12700">
            <a:solidFill>
              <a:srgbClr val="2C5F2D"/>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1E4A1F"/>
          </a:solidFill>
          <a:ln w="12700">
            <a:solidFill>
              <a:srgbClr val="1E4A1F"/>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UZDEVUMS GRUPĀS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Iepazīstieties</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un vienojieties</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par </a:t>
            </a:r>
            <a:r>
              <a:rPr lang="lv-LV" sz="2100" b="1" dirty="0">
                <a:solidFill>
                  <a:srgbClr val="FFFFFF"/>
                </a:solidFill>
                <a:latin typeface="Calibri" pitchFamily="34" charset="0"/>
                <a:ea typeface="Calibri" pitchFamily="34" charset="-122"/>
                <a:cs typeface="Calibri" pitchFamily="34" charset="-120"/>
              </a:rPr>
              <a:t>nometnes ievirzi un </a:t>
            </a:r>
            <a:r>
              <a:rPr lang="en-US" sz="2100" b="1" dirty="0" err="1">
                <a:solidFill>
                  <a:srgbClr val="FFFFFF"/>
                </a:solidFill>
                <a:latin typeface="Calibri" pitchFamily="34" charset="0"/>
                <a:ea typeface="Calibri" pitchFamily="34" charset="-122"/>
                <a:cs typeface="Calibri" pitchFamily="34" charset="-120"/>
              </a:rPr>
              <a:t>vērtībām</a:t>
            </a:r>
            <a:r>
              <a:rPr lang="en-US" sz="2100" b="1" dirty="0">
                <a:solidFill>
                  <a:srgbClr val="FFFFFF"/>
                </a:solidFill>
                <a:latin typeface="Calibri" pitchFamily="34" charset="0"/>
                <a:ea typeface="Calibri" pitchFamily="34" charset="-122"/>
                <a:cs typeface="Calibri" pitchFamily="34" charset="-120"/>
              </a:rPr>
              <a:t>!</a:t>
            </a:r>
            <a:endParaRPr lang="en-US" sz="2100" dirty="0"/>
          </a:p>
        </p:txBody>
      </p:sp>
      <p:sp>
        <p:nvSpPr>
          <p:cNvPr id="7" name="Shape 5"/>
          <p:cNvSpPr/>
          <p:nvPr/>
        </p:nvSpPr>
        <p:spPr>
          <a:xfrm>
            <a:off x="3108960" y="0"/>
            <a:ext cx="6035040" cy="5143500"/>
          </a:xfrm>
          <a:prstGeom prst="rect">
            <a:avLst/>
          </a:prstGeom>
          <a:solidFill>
            <a:srgbClr val="3A7D44"/>
          </a:solidFill>
          <a:ln w="12700">
            <a:solidFill>
              <a:srgbClr val="3A7D44"/>
            </a:solidFill>
            <a:prstDash val="solid"/>
          </a:ln>
        </p:spPr>
        <p:txBody>
          <a:bodyPr/>
          <a:lstStyle/>
          <a:p>
            <a:endParaRPr lang="lv-LV"/>
          </a:p>
        </p:txBody>
      </p:sp>
      <p:sp>
        <p:nvSpPr>
          <p:cNvPr id="8" name="Shape 6"/>
          <p:cNvSpPr/>
          <p:nvPr/>
        </p:nvSpPr>
        <p:spPr>
          <a:xfrm>
            <a:off x="3108960" y="0"/>
            <a:ext cx="6035040" cy="59436"/>
          </a:xfrm>
          <a:prstGeom prst="rect">
            <a:avLst/>
          </a:prstGeom>
          <a:solidFill>
            <a:srgbClr val="2C5F2D"/>
          </a:solidFill>
          <a:ln w="12700">
            <a:solidFill>
              <a:srgbClr val="2C5F2D"/>
            </a:solidFill>
            <a:prstDash val="solid"/>
          </a:ln>
        </p:spPr>
        <p:txBody>
          <a:bodyPr/>
          <a:lstStyle/>
          <a:p>
            <a:endParaRPr lang="lv-LV"/>
          </a:p>
        </p:txBody>
      </p:sp>
      <p:sp>
        <p:nvSpPr>
          <p:cNvPr id="9" name="Shape 7"/>
          <p:cNvSpPr/>
          <p:nvPr/>
        </p:nvSpPr>
        <p:spPr>
          <a:xfrm>
            <a:off x="3108960" y="0"/>
            <a:ext cx="73152" cy="5143500"/>
          </a:xfrm>
          <a:prstGeom prst="rect">
            <a:avLst/>
          </a:prstGeom>
          <a:solidFill>
            <a:srgbClr val="2C5F2D"/>
          </a:solidFill>
          <a:ln w="12700">
            <a:solidFill>
              <a:srgbClr val="2C5F2D"/>
            </a:solidFill>
            <a:prstDash val="solid"/>
          </a:ln>
        </p:spPr>
        <p:txBody>
          <a:bodyPr/>
          <a:lstStyle/>
          <a:p>
            <a:endParaRPr lang="lv-LV"/>
          </a:p>
        </p:txBody>
      </p:sp>
      <p:sp>
        <p:nvSpPr>
          <p:cNvPr id="10" name="Text 8"/>
          <p:cNvSpPr/>
          <p:nvPr/>
        </p:nvSpPr>
        <p:spPr>
          <a:xfrm>
            <a:off x="3429000" y="201168"/>
            <a:ext cx="5440680" cy="45720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Iepazīšanās uzdevums (25 min.)</a:t>
            </a:r>
            <a:endParaRPr lang="en-US" sz="1400" dirty="0"/>
          </a:p>
        </p:txBody>
      </p:sp>
      <p:sp>
        <p:nvSpPr>
          <p:cNvPr id="11" name="Text 9"/>
          <p:cNvSpPr/>
          <p:nvPr/>
        </p:nvSpPr>
        <p:spPr>
          <a:xfrm>
            <a:off x="3429000" y="804672"/>
            <a:ext cx="5440680" cy="4064508"/>
          </a:xfrm>
          <a:prstGeom prst="rect">
            <a:avLst/>
          </a:prstGeom>
          <a:noFill/>
          <a:ln/>
        </p:spPr>
        <p:txBody>
          <a:bodyPr wrap="square" rtlCol="0" anchor="t"/>
          <a:lstStyle/>
          <a:p>
            <a:pPr marL="0" indent="0">
              <a:spcAft>
                <a:spcPts val="400"/>
              </a:spcAft>
              <a:buNone/>
            </a:pPr>
            <a:r>
              <a:rPr lang="en-US" sz="1500" dirty="0">
                <a:solidFill>
                  <a:srgbClr val="FFFFFF"/>
                </a:solidFill>
                <a:latin typeface="Calibri" pitchFamily="34" charset="0"/>
                <a:ea typeface="Calibri" pitchFamily="34" charset="-122"/>
                <a:cs typeface="Calibri" pitchFamily="34" charset="-120"/>
              </a:rPr>
              <a:t>Darba grupā iepazīstieties:</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Jūsu vārds, no kurienes esat, ko pārstāvat</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Pieredze nometņu jomā</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Kādas nometnes iecerējuši organizēt</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Kāds dalībniekiem būtu labums no jūsu nometnes</a:t>
            </a:r>
            <a:endParaRPr lang="en-US" sz="1500" dirty="0"/>
          </a:p>
          <a:p>
            <a:pPr marL="0" indent="0">
              <a:spcAft>
                <a:spcPts val="400"/>
              </a:spcAft>
              <a:buNone/>
            </a:pPr>
            <a:r>
              <a:rPr lang="en-US" sz="1500" dirty="0">
                <a:solidFill>
                  <a:srgbClr val="FFFFFF"/>
                </a:solidFill>
                <a:latin typeface="Calibri" pitchFamily="34" charset="0"/>
                <a:ea typeface="Calibri" pitchFamily="34" charset="-122"/>
                <a:cs typeface="Calibri" pitchFamily="34" charset="-120"/>
              </a:rPr>
              <a:t>Vienojieties:</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Kāda veida nometnes projektu varētu kopīgi izveidot (7 dienu diennakts nometne)</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Izmantojot "vērtību matricu" — kādas vērtības liksiet nometnes pamatā</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Uzrakstiet 3–5 savas nometnes vērtības un prezentējiet (2–3 min.)</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MISIJA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Sūtība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kāpēc mēs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eksistējam?</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misija</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Ar misiju saprot lielu, nozīmīgu uzdevumu, aicinājumu, sūtību.</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Nometnes misija ir pamatojums, kāpēc nometne tiek veidota, kāpēc tā darbojas.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Misija ir cieši saistīta ar vērtībām un kalpo to uzturēšanai un īstenošanai.</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MISIJA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Misija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parāda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sūtību</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un būtību</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Misijas formulējums parāda:</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Ko nometnes dalībnieki un sabiedrība gūs no nometnes ilgtermiņā</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Tas ir nometnes darbības pamatojums</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MISIJA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Misijas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piemēri</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no prakstes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Misijas formulējuma piemēri</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RTU:</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Veidojam konkurētspējīgu, izglītotu, inovatīvu un radošu nākotni.</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LU:</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Latvijas Universitāte dod savu ieguldījumu pasaules zinātnes, augstākās izglītības, zināšanu, tehnoloģiju pārneses un inovācijas procesos, nodrošina Latvijas demokrātijas un kultūras izaugsmi, latviešu valodas attīstību un tautsaimniecības uzplaukumu.</a:t>
            </a:r>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MISIJA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Misija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nosaka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virzienu</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misijas piemērs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Nometne "Vīrišķības skola":</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Veidot jaunieti par pārliecinātu, mērķtiecīgu un atbildīgu vīrieti, kurš dzīves laikā atrod savu autentisko vīrišķību.</a:t>
            </a:r>
            <a:endParaRPr lang="en-US" sz="2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MOTO</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lv-LV" sz="2800" b="1" dirty="0">
                <a:solidFill>
                  <a:srgbClr val="FFFFFF"/>
                </a:solidFill>
                <a:latin typeface="Calibri" pitchFamily="34" charset="0"/>
                <a:ea typeface="Calibri" pitchFamily="34" charset="-122"/>
                <a:cs typeface="Calibri" pitchFamily="34" charset="-120"/>
              </a:rPr>
              <a:t>Moto - k</a:t>
            </a:r>
            <a:r>
              <a:rPr lang="en-US" sz="2800" b="1" dirty="0" err="1">
                <a:solidFill>
                  <a:srgbClr val="FFFFFF"/>
                </a:solidFill>
                <a:latin typeface="Calibri" pitchFamily="34" charset="0"/>
                <a:ea typeface="Calibri" pitchFamily="34" charset="-122"/>
                <a:cs typeface="Calibri" pitchFamily="34" charset="-120"/>
              </a:rPr>
              <a:t>odolīgs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teiciens,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kas atklāj</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būtību</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filozofiju izsakošais moto</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Moto ir kodolīgs teiciens, kas: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Atspoguļo nometnes jēgu un būtību</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Atklāj nometnes saturisko ievirzi</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Moto ļauj izprast:</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Kādas ētiskās, estētiskās vērtības dalībniekiem un pedagogiem ļaus uzturēt, parādīt, ieaudzināt nometnes īstenošana</a:t>
            </a:r>
            <a:endParaRPr lang="en-US"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MOTO</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Aforisms,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paruna,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dzejas citāts</a:t>
            </a:r>
            <a:endParaRPr lang="en-US" sz="2800" dirty="0"/>
          </a:p>
        </p:txBody>
      </p:sp>
      <p:sp>
        <p:nvSpPr>
          <p:cNvPr id="7" name="Shape 5"/>
          <p:cNvSpPr/>
          <p:nvPr/>
        </p:nvSpPr>
        <p:spPr>
          <a:xfrm>
            <a:off x="315468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Moto avoti</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Pašu izdomāts vai pielāgots kodolīgs teiciens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Aforisms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Paruna vai sakāmvārds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Dzejas vai prozas citāts, kas izsaka nometnes būtību</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MOTO</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Moto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arī mārketinga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līdzeklis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Moto </a:t>
            </a:r>
            <a:r>
              <a:rPr lang="lv-LV" sz="2400" b="1" dirty="0">
                <a:solidFill>
                  <a:srgbClr val="9E3039"/>
                </a:solidFill>
                <a:latin typeface="Calibri" pitchFamily="34" charset="0"/>
                <a:ea typeface="Calibri" pitchFamily="34" charset="-122"/>
                <a:cs typeface="Calibri" pitchFamily="34" charset="-120"/>
              </a:rPr>
              <a:t>- </a:t>
            </a:r>
            <a:r>
              <a:rPr lang="en-US" sz="2400" b="1" dirty="0" err="1">
                <a:solidFill>
                  <a:srgbClr val="9E3039"/>
                </a:solidFill>
                <a:latin typeface="Calibri" pitchFamily="34" charset="0"/>
                <a:ea typeface="Calibri" pitchFamily="34" charset="-122"/>
                <a:cs typeface="Calibri" pitchFamily="34" charset="-120"/>
              </a:rPr>
              <a:t>mārketing</a:t>
            </a:r>
            <a:r>
              <a:rPr lang="lv-LV" sz="2400" b="1" dirty="0" err="1">
                <a:solidFill>
                  <a:srgbClr val="9E3039"/>
                </a:solidFill>
                <a:latin typeface="Calibri" pitchFamily="34" charset="0"/>
                <a:ea typeface="Calibri" pitchFamily="34" charset="-122"/>
                <a:cs typeface="Calibri" pitchFamily="34" charset="-120"/>
              </a:rPr>
              <a:t>am</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Var kalpot kā lielisks mārketinga līdzeklis, parādot nometnes jēgu un būtību</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Ieskicē nometnes saturisko ievirzi</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Publicējams kā nometnes apraksta sākums mājaslapā www.nometnes.gov.lv</a:t>
            </a:r>
            <a:endParaRPr lang="en-US"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7034"/>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VĪZIJA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lv-LV" sz="2800" b="1" dirty="0">
                <a:solidFill>
                  <a:srgbClr val="FFFFFF"/>
                </a:solidFill>
                <a:latin typeface="Calibri" pitchFamily="34" charset="0"/>
                <a:ea typeface="Calibri" pitchFamily="34" charset="-122"/>
                <a:cs typeface="Calibri" pitchFamily="34" charset="-120"/>
              </a:rPr>
              <a:t>Vīzija - v</a:t>
            </a:r>
            <a:r>
              <a:rPr lang="en-US" sz="2800" b="1" dirty="0" err="1">
                <a:solidFill>
                  <a:srgbClr val="FFFFFF"/>
                </a:solidFill>
                <a:latin typeface="Calibri" pitchFamily="34" charset="0"/>
                <a:ea typeface="Calibri" pitchFamily="34" charset="-122"/>
                <a:cs typeface="Calibri" pitchFamily="34" charset="-120"/>
              </a:rPr>
              <a:t>ēlamā</a:t>
            </a:r>
            <a:endParaRPr lang="en-US" sz="2800" dirty="0"/>
          </a:p>
          <a:p>
            <a:pPr marL="0" indent="0">
              <a:buNone/>
            </a:pPr>
            <a:r>
              <a:rPr lang="en-US" sz="2800" b="1" dirty="0" err="1">
                <a:solidFill>
                  <a:srgbClr val="FFFFFF"/>
                </a:solidFill>
                <a:latin typeface="Calibri" pitchFamily="34" charset="0"/>
                <a:ea typeface="Calibri" pitchFamily="34" charset="-122"/>
                <a:cs typeface="Calibri" pitchFamily="34" charset="-120"/>
              </a:rPr>
              <a:t>nākotne</a:t>
            </a:r>
            <a:endParaRPr lang="en-US" sz="2800" dirty="0"/>
          </a:p>
        </p:txBody>
      </p:sp>
      <p:sp>
        <p:nvSpPr>
          <p:cNvPr id="7" name="Shape 5"/>
          <p:cNvSpPr/>
          <p:nvPr/>
        </p:nvSpPr>
        <p:spPr>
          <a:xfrm>
            <a:off x="3063240" y="-84406"/>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vīzija</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Vīzija raksturo nometnes attīstības redzējumu no to veidotāju viedokļa.</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Vīzija ir kodolīgi izteikta nometnes vēlamā nākotne.</a:t>
            </a:r>
            <a:endParaRPr lang="en-US"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VĪZIJA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Ko mēs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redzam</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2031. gadā?</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800" b="1" dirty="0">
                <a:solidFill>
                  <a:srgbClr val="9E3039"/>
                </a:solidFill>
                <a:latin typeface="Calibri" pitchFamily="34" charset="0"/>
                <a:ea typeface="Calibri" pitchFamily="34" charset="-122"/>
                <a:cs typeface="Calibri" pitchFamily="34" charset="-120"/>
              </a:rPr>
              <a:t>Vīzijas formulēšana</a:t>
            </a:r>
            <a:endParaRPr lang="en-US" sz="28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lv-LV" sz="2000" b="1" dirty="0">
                <a:solidFill>
                  <a:srgbClr val="1A1A1A"/>
                </a:solidFill>
                <a:latin typeface="Calibri" pitchFamily="34" charset="0"/>
                <a:ea typeface="Calibri" pitchFamily="34" charset="-122"/>
                <a:cs typeface="Calibri" pitchFamily="34" charset="-120"/>
              </a:rPr>
              <a:t>Atbilde uz </a:t>
            </a:r>
            <a:r>
              <a:rPr lang="en-US" sz="2000" b="1" dirty="0" err="1">
                <a:solidFill>
                  <a:srgbClr val="1A1A1A"/>
                </a:solidFill>
                <a:latin typeface="Calibri" pitchFamily="34" charset="0"/>
                <a:ea typeface="Calibri" pitchFamily="34" charset="-122"/>
                <a:cs typeface="Calibri" pitchFamily="34" charset="-120"/>
              </a:rPr>
              <a:t>autājum</a:t>
            </a:r>
            <a:r>
              <a:rPr lang="lv-LV" sz="2000" b="1" dirty="0">
                <a:solidFill>
                  <a:srgbClr val="1A1A1A"/>
                </a:solidFill>
                <a:latin typeface="Calibri" pitchFamily="34" charset="0"/>
                <a:ea typeface="Calibri" pitchFamily="34" charset="-122"/>
                <a:cs typeface="Calibri" pitchFamily="34" charset="-120"/>
              </a:rPr>
              <a:t>u</a:t>
            </a:r>
            <a:r>
              <a:rPr lang="en-US" sz="2000" b="1" dirty="0">
                <a:solidFill>
                  <a:srgbClr val="1A1A1A"/>
                </a:solidFill>
                <a:latin typeface="Calibri" pitchFamily="34" charset="0"/>
                <a:ea typeface="Calibri" pitchFamily="34" charset="-122"/>
                <a:cs typeface="Calibri" pitchFamily="34" charset="-120"/>
              </a:rPr>
              <a:t>:</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Kas ir visaptverošs mūsu nometnes darbības rezultāts 2031. gadā?</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Formāts: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Vienā paplašinātā teikumā</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Pabeigta darbība nominatīvā</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Raksturo izmaiņas un to, kas ir izmainīts</a:t>
            </a:r>
            <a:endParaRPr lang="en-U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VĪZIJA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Vīzijas</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piemēri</a:t>
            </a:r>
            <a:endParaRPr lang="en-US" sz="24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Vīzijas formulējuma piemēri</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1600" i="1" dirty="0">
                <a:solidFill>
                  <a:srgbClr val="3A3A3A"/>
                </a:solidFill>
                <a:latin typeface="Calibri" pitchFamily="34" charset="0"/>
                <a:ea typeface="Calibri" pitchFamily="34" charset="-122"/>
                <a:cs typeface="Calibri" pitchFamily="34" charset="-120"/>
              </a:rPr>
              <a:t>"Nometne «Mežtaka» 2031. gadā ir kļuvusi par pirmās izvēles piedzīvojumu nometni Latvijā 12–16 gadus veciem jauniešiem."</a:t>
            </a:r>
            <a:endParaRPr lang="en-US" sz="1600" dirty="0"/>
          </a:p>
          <a:p>
            <a:pPr marL="0" indent="0">
              <a:spcAft>
                <a:spcPts val="200"/>
              </a:spcAft>
              <a:buNone/>
            </a:pPr>
            <a:endParaRPr lang="en-US" sz="1600" dirty="0"/>
          </a:p>
          <a:p>
            <a:pPr marL="342900" indent="-342900">
              <a:spcAft>
                <a:spcPts val="200"/>
              </a:spcAft>
              <a:buSzPct val="100000"/>
              <a:buChar char="•"/>
            </a:pPr>
            <a:r>
              <a:rPr lang="en-US" sz="1600" i="1" dirty="0">
                <a:solidFill>
                  <a:srgbClr val="3A3A3A"/>
                </a:solidFill>
                <a:latin typeface="Calibri" pitchFamily="34" charset="0"/>
                <a:ea typeface="Calibri" pitchFamily="34" charset="-122"/>
                <a:cs typeface="Calibri" pitchFamily="34" charset="-120"/>
              </a:rPr>
              <a:t>"Līdz 2031. gadam sporta nometne «Volejs» ir sagatavojusi Latvijas čempionātiem 50 godalgotus pludmales volejbolistus U13, U15, U17 un U19 vecuma grupās."</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MISIJA UN VĪZIJA — PIEMĒRS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Nometne</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«Saule Latvi</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sēdināja»</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 misija</a:t>
            </a:r>
            <a:endParaRPr lang="en-US" sz="21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Misijas piemērs (diasporas nometnei)</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Misija:</a:t>
            </a:r>
            <a:endParaRPr lang="en-US" sz="1600" dirty="0"/>
          </a:p>
          <a:p>
            <a:pPr marL="342900" indent="-342900">
              <a:spcAft>
                <a:spcPts val="200"/>
              </a:spcAft>
              <a:buSzPct val="100000"/>
              <a:buChar char="•"/>
            </a:pPr>
            <a:r>
              <a:rPr lang="en-US" sz="1600" b="1" dirty="0">
                <a:solidFill>
                  <a:srgbClr val="1A1A1A"/>
                </a:solidFill>
                <a:latin typeface="Calibri" pitchFamily="34" charset="0"/>
                <a:ea typeface="Calibri" pitchFamily="34" charset="-122"/>
                <a:cs typeface="Calibri" pitchFamily="34" charset="-120"/>
              </a:rPr>
              <a:t>Latviskuma un latviskās dzīvesziņas kopšana diasporas latviešu jauniešiem, iepazīstot Latviju Latvijā.</a:t>
            </a:r>
            <a:endParaRPr lang="en-US" sz="1600" dirty="0"/>
          </a:p>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Nozīmē pedagogiem:</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Pazīt un būt lepnam par savu latviskumu, sniegt dalībniekiem izpratni, zināšanas, prasmes latvisko vērtību kopšanā.</a:t>
            </a:r>
            <a:endParaRPr lang="en-US" sz="1600" dirty="0"/>
          </a:p>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Nozīmē dalībniekiem:</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Latviskā vidē izkopt latviešu valodu, iepazīt un izzināt Latviju, izprast piederību latviešu nācijai.</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MISIJA UN VĪZIJA — PIEMĒRS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Nometne</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«Saule Latvi</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sēdināja»</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 ietekme</a:t>
            </a:r>
            <a:endParaRPr lang="en-US" sz="21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Misija (turpinājums)</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Dalībnieku vecākiem:</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Pārliecība un sapratne par bērnu iespēju latviskā vidē kopt savu latvietību, ar prieku un lepnumu apzināties piederību latviešu nācijai.</a:t>
            </a:r>
            <a:endParaRPr lang="en-US" sz="1600" dirty="0"/>
          </a:p>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Sabiedrībai:</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Diasporas un Latvijas latviešu savstarpējās sapratnes un sadarbības veidošana; latvisko tradīciju un Latvijas valsts popularizēšana pasaulē.</a:t>
            </a:r>
            <a:endParaRPr lang="en-US"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MISIJA UN VĪZIJA — PIEMĒRS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2031. gadā —</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pieprasītākā</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nometne</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diasporai</a:t>
            </a:r>
            <a:endParaRPr lang="en-US" sz="21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Vīzija un moto</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Nometnes vīzija:</a:t>
            </a:r>
            <a:endParaRPr lang="en-US" sz="1600" dirty="0"/>
          </a:p>
          <a:p>
            <a:pPr marL="342900" indent="-342900">
              <a:spcAft>
                <a:spcPts val="200"/>
              </a:spcAft>
              <a:buSzPct val="100000"/>
              <a:buChar char="•"/>
            </a:pPr>
            <a:r>
              <a:rPr lang="en-US" sz="1600" b="1" dirty="0">
                <a:solidFill>
                  <a:srgbClr val="1A1A1A"/>
                </a:solidFill>
                <a:latin typeface="Calibri" pitchFamily="34" charset="0"/>
                <a:ea typeface="Calibri" pitchFamily="34" charset="-122"/>
                <a:cs typeface="Calibri" pitchFamily="34" charset="-120"/>
              </a:rPr>
              <a:t>2031. gadā nometne "Saule Latvi sēdināja" ir kļuvusi par pieprasītāko nometni diasporas latviešu jauniešiem.</a:t>
            </a:r>
            <a:endParaRPr lang="en-US" sz="1600" dirty="0"/>
          </a:p>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Filozofiskais moto:</a:t>
            </a:r>
            <a:endParaRPr lang="en-US" sz="1600" dirty="0"/>
          </a:p>
          <a:p>
            <a:pPr marL="342900" indent="-342900">
              <a:spcAft>
                <a:spcPts val="200"/>
              </a:spcAft>
              <a:buSzPct val="100000"/>
              <a:buChar char="•"/>
            </a:pPr>
            <a:r>
              <a:rPr lang="en-US" sz="1600" b="1" i="1" dirty="0">
                <a:solidFill>
                  <a:srgbClr val="1A1A1A"/>
                </a:solidFill>
                <a:latin typeface="Calibri" pitchFamily="34" charset="0"/>
                <a:ea typeface="Calibri" pitchFamily="34" charset="-122"/>
                <a:cs typeface="Calibri" pitchFamily="34" charset="-120"/>
              </a:rPr>
              <a:t>"Esmu latvietis."</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2C5F2D"/>
          </a:solidFill>
          <a:ln w="12700">
            <a:solidFill>
              <a:srgbClr val="2C5F2D"/>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1E4A1F"/>
          </a:solidFill>
          <a:ln w="12700">
            <a:solidFill>
              <a:srgbClr val="1E4A1F"/>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DARBS GRUPĀS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Formulējiet</a:t>
            </a:r>
            <a:endParaRPr lang="en-US" sz="1800" dirty="0"/>
          </a:p>
          <a:p>
            <a:pPr marL="0" indent="0">
              <a:buNone/>
            </a:pPr>
            <a:r>
              <a:rPr lang="en-US" sz="1800" b="1" dirty="0">
                <a:solidFill>
                  <a:srgbClr val="FFFFFF"/>
                </a:solidFill>
                <a:latin typeface="Calibri" pitchFamily="34" charset="0"/>
                <a:ea typeface="Calibri" pitchFamily="34" charset="-122"/>
                <a:cs typeface="Calibri" pitchFamily="34" charset="-120"/>
              </a:rPr>
              <a:t>savas</a:t>
            </a:r>
            <a:endParaRPr lang="en-US" sz="1800" dirty="0"/>
          </a:p>
          <a:p>
            <a:pPr marL="0" indent="0">
              <a:buNone/>
            </a:pPr>
            <a:r>
              <a:rPr lang="en-US" sz="1800" b="1" dirty="0">
                <a:solidFill>
                  <a:srgbClr val="FFFFFF"/>
                </a:solidFill>
                <a:latin typeface="Calibri" pitchFamily="34" charset="0"/>
                <a:ea typeface="Calibri" pitchFamily="34" charset="-122"/>
                <a:cs typeface="Calibri" pitchFamily="34" charset="-120"/>
              </a:rPr>
              <a:t>nometnes</a:t>
            </a:r>
            <a:endParaRPr lang="en-US" sz="1800" dirty="0"/>
          </a:p>
          <a:p>
            <a:pPr marL="0" indent="0">
              <a:buNone/>
            </a:pPr>
            <a:r>
              <a:rPr lang="en-US" sz="1800" b="1" dirty="0">
                <a:solidFill>
                  <a:srgbClr val="FFFFFF"/>
                </a:solidFill>
                <a:latin typeface="Calibri" pitchFamily="34" charset="0"/>
                <a:ea typeface="Calibri" pitchFamily="34" charset="-122"/>
                <a:cs typeface="Calibri" pitchFamily="34" charset="-120"/>
              </a:rPr>
              <a:t>misiju, moto</a:t>
            </a:r>
            <a:endParaRPr lang="en-US" sz="1800" dirty="0"/>
          </a:p>
          <a:p>
            <a:pPr marL="0" indent="0">
              <a:buNone/>
            </a:pPr>
            <a:r>
              <a:rPr lang="en-US" sz="1800" b="1" dirty="0">
                <a:solidFill>
                  <a:srgbClr val="FFFFFF"/>
                </a:solidFill>
                <a:latin typeface="Calibri" pitchFamily="34" charset="0"/>
                <a:ea typeface="Calibri" pitchFamily="34" charset="-122"/>
                <a:cs typeface="Calibri" pitchFamily="34" charset="-120"/>
              </a:rPr>
              <a:t>un vīziju!</a:t>
            </a:r>
            <a:endParaRPr lang="en-US" sz="1800" dirty="0"/>
          </a:p>
        </p:txBody>
      </p:sp>
      <p:sp>
        <p:nvSpPr>
          <p:cNvPr id="7" name="Shape 5"/>
          <p:cNvSpPr/>
          <p:nvPr/>
        </p:nvSpPr>
        <p:spPr>
          <a:xfrm>
            <a:off x="3108960" y="0"/>
            <a:ext cx="6035040" cy="5143500"/>
          </a:xfrm>
          <a:prstGeom prst="rect">
            <a:avLst/>
          </a:prstGeom>
          <a:solidFill>
            <a:srgbClr val="3A7D44"/>
          </a:solidFill>
          <a:ln w="12700">
            <a:solidFill>
              <a:srgbClr val="3A7D44"/>
            </a:solidFill>
            <a:prstDash val="solid"/>
          </a:ln>
        </p:spPr>
        <p:txBody>
          <a:bodyPr/>
          <a:lstStyle/>
          <a:p>
            <a:endParaRPr lang="lv-LV"/>
          </a:p>
        </p:txBody>
      </p:sp>
      <p:sp>
        <p:nvSpPr>
          <p:cNvPr id="8" name="Shape 6"/>
          <p:cNvSpPr/>
          <p:nvPr/>
        </p:nvSpPr>
        <p:spPr>
          <a:xfrm>
            <a:off x="3108960" y="0"/>
            <a:ext cx="6035040" cy="59436"/>
          </a:xfrm>
          <a:prstGeom prst="rect">
            <a:avLst/>
          </a:prstGeom>
          <a:solidFill>
            <a:srgbClr val="2C5F2D"/>
          </a:solidFill>
          <a:ln w="12700">
            <a:solidFill>
              <a:srgbClr val="2C5F2D"/>
            </a:solidFill>
            <a:prstDash val="solid"/>
          </a:ln>
        </p:spPr>
        <p:txBody>
          <a:bodyPr/>
          <a:lstStyle/>
          <a:p>
            <a:endParaRPr lang="lv-LV"/>
          </a:p>
        </p:txBody>
      </p:sp>
      <p:sp>
        <p:nvSpPr>
          <p:cNvPr id="9" name="Shape 7"/>
          <p:cNvSpPr/>
          <p:nvPr/>
        </p:nvSpPr>
        <p:spPr>
          <a:xfrm>
            <a:off x="3108960" y="0"/>
            <a:ext cx="73152" cy="5143500"/>
          </a:xfrm>
          <a:prstGeom prst="rect">
            <a:avLst/>
          </a:prstGeom>
          <a:solidFill>
            <a:srgbClr val="2C5F2D"/>
          </a:solidFill>
          <a:ln w="12700">
            <a:solidFill>
              <a:srgbClr val="2C5F2D"/>
            </a:solidFill>
            <a:prstDash val="solid"/>
          </a:ln>
        </p:spPr>
        <p:txBody>
          <a:bodyPr/>
          <a:lstStyle/>
          <a:p>
            <a:endParaRPr lang="lv-LV"/>
          </a:p>
        </p:txBody>
      </p:sp>
      <p:sp>
        <p:nvSpPr>
          <p:cNvPr id="10" name="Text 8"/>
          <p:cNvSpPr/>
          <p:nvPr/>
        </p:nvSpPr>
        <p:spPr>
          <a:xfrm>
            <a:off x="3429000" y="201168"/>
            <a:ext cx="5440680" cy="45720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Uzdevums (20 min.)</a:t>
            </a:r>
            <a:endParaRPr lang="en-US" sz="1400" dirty="0"/>
          </a:p>
        </p:txBody>
      </p:sp>
      <p:sp>
        <p:nvSpPr>
          <p:cNvPr id="11" name="Text 9"/>
          <p:cNvSpPr/>
          <p:nvPr/>
        </p:nvSpPr>
        <p:spPr>
          <a:xfrm>
            <a:off x="3429000" y="804672"/>
            <a:ext cx="5440680" cy="4064508"/>
          </a:xfrm>
          <a:prstGeom prst="rect">
            <a:avLst/>
          </a:prstGeom>
          <a:noFill/>
          <a:ln/>
        </p:spPr>
        <p:txBody>
          <a:bodyPr wrap="square" rtlCol="0" anchor="t"/>
          <a:lstStyle/>
          <a:p>
            <a:pPr marL="0" indent="0">
              <a:spcAft>
                <a:spcPts val="400"/>
              </a:spcAft>
              <a:buNone/>
            </a:pPr>
            <a:r>
              <a:rPr lang="en-US" sz="1500" dirty="0">
                <a:solidFill>
                  <a:srgbClr val="FFFFFF"/>
                </a:solidFill>
                <a:latin typeface="Calibri" pitchFamily="34" charset="0"/>
                <a:ea typeface="Calibri" pitchFamily="34" charset="-122"/>
                <a:cs typeface="Calibri" pitchFamily="34" charset="-120"/>
              </a:rPr>
              <a:t>Ar MI palīdzību, izmantojot darba lapas:</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Formulējiet savas nometnes misiju</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Formulējiet filozofiju izsakošo nometnes moto</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Formulējiet nometnes vīziju</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Sagatavojiet vienu no variantiem prezentēšanai pārējām grupām</a:t>
            </a:r>
            <a:endParaRPr lang="en-US" sz="15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MĒRĶI</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Misijas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īstenošana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 virsmērķis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virsmērķis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Nometnē būtiskākais ir misijas īstenošana jeb nometnes virsmērķis: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Īstenojot saturu, sniegt nometnes dalībniekiem pilnīgu sapratni par izvirzīto filozofisko vērtību kopumu un veidot jauniešos pozitīvu attieksmi pret šo ideju īstenošanu.</a:t>
            </a:r>
            <a:endParaRPr lang="en-US" sz="2000" dirty="0"/>
          </a:p>
          <a:p>
            <a:pPr marL="0" indent="0">
              <a:spcAft>
                <a:spcPts val="200"/>
              </a:spcAft>
              <a:buNone/>
            </a:pPr>
            <a:endParaRPr lang="en-US" sz="2000" dirty="0"/>
          </a:p>
          <a:p>
            <a:pPr marL="342900" indent="-342900">
              <a:spcAft>
                <a:spcPts val="200"/>
              </a:spcAft>
              <a:buSzPct val="100000"/>
              <a:buChar char="•"/>
            </a:pPr>
            <a:r>
              <a:rPr lang="en-US" sz="2000" i="1" dirty="0">
                <a:solidFill>
                  <a:srgbClr val="3A3A3A"/>
                </a:solidFill>
                <a:latin typeface="Calibri" pitchFamily="34" charset="0"/>
                <a:ea typeface="Calibri" pitchFamily="34" charset="-122"/>
                <a:cs typeface="Calibri" pitchFamily="34" charset="-120"/>
              </a:rPr>
              <a:t>Praktiski to diez vai varēs sasniegt vienas un pat vairāku nometņu laikā, bet tas būs solis šī mērķa virzienā.</a:t>
            </a:r>
            <a:endParaRPr lang="en-US"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MĒRĶI</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Pedagoģiskie</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mērķi</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Virsmērķim pakārtotie mērķi</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Pedagoģiskie mērķi:</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Vispārpedagoģiskie (attīstošie)</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Audzināšanas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Didaktiskie (izglītojošie, mācīšanās)</a:t>
            </a:r>
            <a:endParaRPr lang="en-US"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MĒRĶI</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Ekonomiskie</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mērķi</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Ekonomiskie mērķi</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Kāda būs nometnes ekonomiskā efektivitāte un atdeve no idejas īstenošanas: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dalībniekiem</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personālam</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sabiedrībai</a:t>
            </a:r>
            <a:endParaRPr lang="en-US"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MĒRĶI</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Ideoloģiskie</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mērķi</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Politiskie jeb ideoloģiskie mērķi</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Kāds būs nometnes ideoloģiskais pamats</a:t>
            </a:r>
            <a:endParaRPr lang="en-US"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MĒRĶU PIEMĒRS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Nometne</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«Saule Latvi</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sēdināja»</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 mērķi</a:t>
            </a:r>
            <a:endParaRPr lang="en-US" sz="21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Nometnes mērķu piemērs</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Virsmērķis:</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Veidot inteliģentu un gudru diasporas latviešu jaunatnes sabiedrību, kas pilnībā izjūt, izprot un lepojas ar savu latviskumu un piederību latviešu nācijai.</a:t>
            </a:r>
            <a:endParaRPr lang="en-US" sz="1600" dirty="0"/>
          </a:p>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Pedagoģiskie mērķi:</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Vispārpedagoģiskie — latviešu valodas un saskarsmes prasmju attīstība.</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Audzināšanas — latvisko tikumu, paradumu un tradīciju izpratne.</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Didaktiskie — latviskās kultūrvēstures, ģeogrāfijas, vēstures zināšanas un tautas daiļamatniecības pamatu apguve.</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MĒRĶU PIEMĒRS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Ekonomiskie</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un ideoloģiskie</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mērķi</a:t>
            </a:r>
            <a:endParaRPr lang="en-US" sz="2100" dirty="0"/>
          </a:p>
        </p:txBody>
      </p:sp>
      <p:sp>
        <p:nvSpPr>
          <p:cNvPr id="7" name="Shape 5"/>
          <p:cNvSpPr/>
          <p:nvPr/>
        </p:nvSpPr>
        <p:spPr>
          <a:xfrm>
            <a:off x="315468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Mērķu piemērs (turpinājums)</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Ekonomiskie mērķi:</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Atbalstīt suitu novada uzņēmēju, kultūras un izglītības darbinieku iesaisti nometnes norisēs.</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Dot vecākiem iespēju pilnībā nodoties saviem darbiem — nometnei uzñemoties pilnu atbildību par bērniem.</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Dot </a:t>
            </a:r>
            <a:r>
              <a:rPr lang="en-US" sz="1600" dirty="0" err="1">
                <a:solidFill>
                  <a:srgbClr val="3A3A3A"/>
                </a:solidFill>
                <a:latin typeface="Calibri" pitchFamily="34" charset="0"/>
                <a:ea typeface="Calibri" pitchFamily="34" charset="-122"/>
                <a:cs typeface="Calibri" pitchFamily="34" charset="-120"/>
              </a:rPr>
              <a:t>iespēju</a:t>
            </a:r>
            <a:r>
              <a:rPr lang="en-US" sz="1600" dirty="0">
                <a:solidFill>
                  <a:srgbClr val="3A3A3A"/>
                </a:solidFill>
                <a:latin typeface="Calibri" pitchFamily="34" charset="0"/>
                <a:ea typeface="Calibri" pitchFamily="34" charset="-122"/>
                <a:cs typeface="Calibri" pitchFamily="34" charset="-120"/>
              </a:rPr>
              <a:t> </a:t>
            </a:r>
            <a:r>
              <a:rPr lang="en-US" sz="1600" dirty="0" err="1">
                <a:solidFill>
                  <a:srgbClr val="3A3A3A"/>
                </a:solidFill>
                <a:latin typeface="Calibri" pitchFamily="34" charset="0"/>
                <a:ea typeface="Calibri" pitchFamily="34" charset="-122"/>
                <a:cs typeface="Calibri" pitchFamily="34" charset="-120"/>
              </a:rPr>
              <a:t>sa</a:t>
            </a:r>
            <a:r>
              <a:rPr lang="lv-LV" sz="1600" dirty="0">
                <a:solidFill>
                  <a:srgbClr val="3A3A3A"/>
                </a:solidFill>
                <a:latin typeface="Calibri" pitchFamily="34" charset="0"/>
                <a:ea typeface="Calibri" pitchFamily="34" charset="-122"/>
                <a:cs typeface="Calibri" pitchFamily="34" charset="-120"/>
              </a:rPr>
              <a:t>ņ</a:t>
            </a:r>
            <a:r>
              <a:rPr lang="en-US" sz="1600" dirty="0" err="1">
                <a:solidFill>
                  <a:srgbClr val="3A3A3A"/>
                </a:solidFill>
                <a:latin typeface="Calibri" pitchFamily="34" charset="0"/>
                <a:ea typeface="Calibri" pitchFamily="34" charset="-122"/>
                <a:cs typeface="Calibri" pitchFamily="34" charset="-120"/>
              </a:rPr>
              <a:t>emt</a:t>
            </a:r>
            <a:r>
              <a:rPr lang="en-US" sz="1600" dirty="0">
                <a:solidFill>
                  <a:srgbClr val="3A3A3A"/>
                </a:solidFill>
                <a:latin typeface="Calibri" pitchFamily="34" charset="0"/>
                <a:ea typeface="Calibri" pitchFamily="34" charset="-122"/>
                <a:cs typeface="Calibri" pitchFamily="34" charset="-120"/>
              </a:rPr>
              <a:t> papildu atalgojumu nometnes darbiniekiem.</a:t>
            </a:r>
            <a:endParaRPr lang="en-US" sz="1600" dirty="0"/>
          </a:p>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Ideoloģiskie mērķi:</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Kopt latvietību, audzināt diasporas jauniešus par Latvijas patriotiem, radīt vēlmi atgriezties Latvijā.</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GRUPAS ATTĪSTĪBAS STADIJAS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lv-LV" sz="2800" b="1" dirty="0">
                <a:solidFill>
                  <a:srgbClr val="FFFFFF"/>
                </a:solidFill>
                <a:latin typeface="Calibri" pitchFamily="34" charset="0"/>
                <a:ea typeface="Calibri" pitchFamily="34" charset="-122"/>
                <a:cs typeface="Calibri" pitchFamily="34" charset="-120"/>
              </a:rPr>
              <a:t>Grupas attīstības stadijas jeb grupas dinamika.</a:t>
            </a:r>
          </a:p>
          <a:p>
            <a:pPr marL="0" indent="0">
              <a:buNone/>
            </a:pPr>
            <a:r>
              <a:rPr lang="en-US" sz="2800" b="1" dirty="0" err="1">
                <a:solidFill>
                  <a:srgbClr val="FFFFFF"/>
                </a:solidFill>
                <a:latin typeface="Calibri" pitchFamily="34" charset="0"/>
                <a:ea typeface="Calibri" pitchFamily="34" charset="-122"/>
                <a:cs typeface="Calibri" pitchFamily="34" charset="-120"/>
              </a:rPr>
              <a:t>Orientācija</a:t>
            </a:r>
            <a:r>
              <a:rPr lang="en-US" sz="2800" b="1" dirty="0">
                <a:solidFill>
                  <a:srgbClr val="FFFFFF"/>
                </a:solidFill>
                <a:latin typeface="Calibri" pitchFamily="34" charset="0"/>
                <a:ea typeface="Calibri" pitchFamily="34" charset="-122"/>
                <a:cs typeface="Calibri" pitchFamily="34" charset="-120"/>
              </a:rPr>
              <a:t>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pirmā</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stadija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Orientācija un nometnes norise</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Orientācijas stadijā jāpanāk:</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Jāstimulē grupas dalībnieku iepazīšanās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Jāmazina distance dalībnieku starpā</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Jācenšas likvidēt viņu bailes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Jārada nepiespiesta atmosfēra</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Drošības un piederības sajūta, piedāvājot pozitīvu pieredzi</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Stadijas ilgums atkarīgs no:</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Līdera prasmes definēt mērķi, grupas lieluma, kompetences, ieinteresētības, ārējiem apstākļiem</a:t>
            </a:r>
            <a:r>
              <a:rPr lang="en-US" sz="1600" dirty="0">
                <a:solidFill>
                  <a:srgbClr val="3A3A3A"/>
                </a:solidFill>
                <a:latin typeface="Calibri" pitchFamily="34" charset="0"/>
                <a:ea typeface="Calibri" pitchFamily="34" charset="-122"/>
                <a:cs typeface="Calibri" pitchFamily="34" charset="-120"/>
              </a:rPr>
              <a:t>.</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PIRMĀ NOMETNES DIENA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Sapratne,</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iepazīšanās,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orientācija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err="1">
                <a:solidFill>
                  <a:srgbClr val="9E3039"/>
                </a:solidFill>
                <a:latin typeface="Calibri" pitchFamily="34" charset="0"/>
                <a:ea typeface="Calibri" pitchFamily="34" charset="-122"/>
                <a:cs typeface="Calibri" pitchFamily="34" charset="-120"/>
              </a:rPr>
              <a:t>Pirmā</a:t>
            </a:r>
            <a:r>
              <a:rPr lang="lv-LV" sz="2400" b="1" dirty="0">
                <a:solidFill>
                  <a:srgbClr val="9E3039"/>
                </a:solidFill>
                <a:latin typeface="Calibri" pitchFamily="34" charset="0"/>
                <a:ea typeface="Calibri" pitchFamily="34" charset="-122"/>
                <a:cs typeface="Calibri" pitchFamily="34" charset="-120"/>
              </a:rPr>
              <a:t>s</a:t>
            </a:r>
            <a:r>
              <a:rPr lang="en-US" sz="2400" b="1" dirty="0">
                <a:solidFill>
                  <a:srgbClr val="9E3039"/>
                </a:solidFill>
                <a:latin typeface="Calibri" pitchFamily="34" charset="0"/>
                <a:ea typeface="Calibri" pitchFamily="34" charset="-122"/>
                <a:cs typeface="Calibri" pitchFamily="34" charset="-120"/>
              </a:rPr>
              <a:t> </a:t>
            </a:r>
            <a:r>
              <a:rPr lang="en-US" sz="2400" b="1" dirty="0" err="1">
                <a:solidFill>
                  <a:srgbClr val="9E3039"/>
                </a:solidFill>
                <a:latin typeface="Calibri" pitchFamily="34" charset="0"/>
                <a:ea typeface="Calibri" pitchFamily="34" charset="-122"/>
                <a:cs typeface="Calibri" pitchFamily="34" charset="-120"/>
              </a:rPr>
              <a:t>nometnes</a:t>
            </a:r>
            <a:r>
              <a:rPr lang="en-US" sz="2400" b="1" dirty="0">
                <a:solidFill>
                  <a:srgbClr val="9E3039"/>
                </a:solidFill>
                <a:latin typeface="Calibri" pitchFamily="34" charset="0"/>
                <a:ea typeface="Calibri" pitchFamily="34" charset="-122"/>
                <a:cs typeface="Calibri" pitchFamily="34" charset="-120"/>
              </a:rPr>
              <a:t> </a:t>
            </a:r>
            <a:r>
              <a:rPr lang="en-US" sz="2400" b="1" dirty="0" err="1">
                <a:solidFill>
                  <a:srgbClr val="9E3039"/>
                </a:solidFill>
                <a:latin typeface="Calibri" pitchFamily="34" charset="0"/>
                <a:ea typeface="Calibri" pitchFamily="34" charset="-122"/>
                <a:cs typeface="Calibri" pitchFamily="34" charset="-120"/>
              </a:rPr>
              <a:t>diena</a:t>
            </a:r>
            <a:r>
              <a:rPr lang="lv-LV" sz="2400" b="1" dirty="0">
                <a:solidFill>
                  <a:srgbClr val="9E3039"/>
                </a:solidFill>
                <a:latin typeface="Calibri" pitchFamily="34" charset="0"/>
                <a:ea typeface="Calibri" pitchFamily="34" charset="-122"/>
                <a:cs typeface="Calibri" pitchFamily="34" charset="-120"/>
              </a:rPr>
              <a:t>s</a:t>
            </a:r>
            <a:r>
              <a:rPr lang="en-US" sz="2400" b="1" dirty="0">
                <a:solidFill>
                  <a:srgbClr val="9E3039"/>
                </a:solidFill>
                <a:latin typeface="Calibri" pitchFamily="34" charset="0"/>
                <a:ea typeface="Calibri" pitchFamily="34" charset="-122"/>
                <a:cs typeface="Calibri" pitchFamily="34" charset="-120"/>
              </a:rPr>
              <a:t> programmā:</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Noteikumi — izpratne par nometnes konceptu, mērķiem, principiem, prasībām, kārtību</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Iepazīšanās, izmantojot dažādas iepazīšanās spēles: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Ar personālu</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Vienu ar otru</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Ar apkārtni un telpām</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Ar tēliem (ja tādi ir)</a:t>
            </a:r>
            <a:endParaRPr lang="en-US"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PIRMĀ NOMETNES DIENA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Neaizmirsiet</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par misiju</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un temporitmu!</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Pirmās dienas vadlīnijas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Neaizmirst par izvēlēto spēļu un pasākumu savstarpējo saistību un atbilstību nometnes misijai, filozofijai un leģendai</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Neaizmirst par nometnes pedagoģiskajiem mērķiem un šīs dienas mērķi nometnes mērķa sasniegšanas kontekstā</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Neaizmirst par dienas un nometnes temporitmu</a:t>
            </a:r>
            <a:endParaRPr lang="en-US"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GRUPAS ATTĪSTĪBAS STADIJAS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Cīņa par</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varu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otrā stadija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Cīņa par varu</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Ir svarīgi, lai katram būtu iespēja parādīt savu īpašo talantu, vērtību, kas var noteikt viņa sociālo statusu grupā.</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Grupai un tās vadītājam ir jāpanāk vienprātība attiecībā uz grupas normām: kā tiks pieņemti kopēji lēmumi, vai un kā būs iespējams izteikt savas spējas.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Ir jāapspriež grupas vadītāja loma — vai ir vajadzīgs grupai vadītājs, un kādam tam ir jābūt.</a:t>
            </a:r>
            <a:endParaRPr lang="en-US"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OTRĀ NOMETNES DIENA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Sacensību</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diena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katrs izceļas!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Otrā nometnes diena — sacensības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Individuālās spēles un rotaļas kā mini daudzcīņas: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Sports, kustību spēles, netradicionāli sporta paveidi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Prāta un atjautības sacensības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Zīmēšana, gleznošana</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Runa, dziesma, dzeja, proza</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Tehniskas sacensības, konstruēšana, amatniecība</a:t>
            </a:r>
            <a:endParaRPr lang="en-US" sz="2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OTRĀ NOMETNES DIENA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Ikviens ir</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kādā jomā</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vislabākais!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Sacensību vadlīnijas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Atbilstoši nometnes vērtībām, misijai, filozofijai, leģendai un mērķiem — jāiestrādā pamatojums sacensību vajadzībai.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Sacensību rezultātus iespējams summēt grupas un visas nometnes līmenī.</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Jāatrod un jāizceļ KATRA dalībnieka labākais sniegums, talants, ar ko viņš izceļas pārējo vidū — ikviens ir kādā jomā vislabākais!</a:t>
            </a:r>
            <a:endParaRPr lang="en-US"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GRUPAS ATTĪSTĪBAS STADIJAS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Uzticēšanās —</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trešā stadija</a:t>
            </a:r>
            <a:endParaRPr lang="en-US" sz="24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Uzticēšanās fāze</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1600" b="1" dirty="0">
                <a:solidFill>
                  <a:srgbClr val="1A1A1A"/>
                </a:solidFill>
                <a:latin typeface="Calibri" pitchFamily="34" charset="0"/>
                <a:ea typeface="Calibri" pitchFamily="34" charset="-122"/>
                <a:cs typeface="Calibri" pitchFamily="34" charset="-120"/>
              </a:rPr>
              <a:t>Jāstimulē intensīvāks grupas locekļu savstarpējā iepazīšanās process.</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Ieteicama atgriezeniskās saites lietošana.</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Tas ir laiks, kad dalībniekiem tiek uzticēta arvien lielāka atbildība par to, kas notiek grupā.</a:t>
            </a:r>
            <a:endParaRPr lang="en-US" sz="1600" dirty="0"/>
          </a:p>
          <a:p>
            <a:pPr marL="342900" indent="-342900">
              <a:spcAft>
                <a:spcPts val="200"/>
              </a:spcAft>
              <a:buSzPct val="100000"/>
              <a:buChar char="•"/>
            </a:pPr>
            <a:r>
              <a:rPr lang="en-US" sz="1600" i="1" dirty="0">
                <a:solidFill>
                  <a:srgbClr val="3A3A3A"/>
                </a:solidFill>
                <a:latin typeface="Calibri" pitchFamily="34" charset="0"/>
                <a:ea typeface="Calibri" pitchFamily="34" charset="-122"/>
                <a:cs typeface="Calibri" pitchFamily="34" charset="-120"/>
              </a:rPr>
              <a:t>Uzticēšanās fāzes laikā grupa nespēj pieņemt jaunus dalībniekus — būtu jāatkārto divas pirmās attīstības fāzes.</a:t>
            </a:r>
            <a:endParaRPr lang="en-US"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TREŠĀ NOMETNES DIENA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r>
              <a:rPr lang="lv-LV" sz="2800" b="1" dirty="0">
                <a:solidFill>
                  <a:srgbClr val="FFFFFF"/>
                </a:solidFill>
                <a:latin typeface="Calibri" pitchFamily="34" charset="0"/>
                <a:ea typeface="Calibri" pitchFamily="34" charset="-122"/>
                <a:cs typeface="Calibri" pitchFamily="34" charset="-120"/>
              </a:rPr>
              <a:t>V</a:t>
            </a:r>
            <a:r>
              <a:rPr lang="en-US" sz="2800" b="1" dirty="0" err="1">
                <a:solidFill>
                  <a:srgbClr val="FFFFFF"/>
                </a:solidFill>
                <a:latin typeface="Calibri" pitchFamily="34" charset="0"/>
                <a:ea typeface="Calibri" pitchFamily="34" charset="-122"/>
                <a:cs typeface="Calibri" pitchFamily="34" charset="-120"/>
              </a:rPr>
              <a:t>eidojas</a:t>
            </a:r>
            <a:r>
              <a:rPr lang="lv-LV" sz="2800" b="1" dirty="0">
                <a:solidFill>
                  <a:srgbClr val="FFFFFF"/>
                </a:solidFill>
                <a:latin typeface="Calibri" pitchFamily="34" charset="0"/>
                <a:ea typeface="Calibri" pitchFamily="34" charset="-122"/>
                <a:cs typeface="Calibri" pitchFamily="34" charset="-120"/>
              </a:rPr>
              <a:t> m</a:t>
            </a:r>
            <a:r>
              <a:rPr lang="en-US" sz="2800" b="1" dirty="0" err="1">
                <a:solidFill>
                  <a:srgbClr val="FFFFFF"/>
                </a:solidFill>
                <a:latin typeface="Calibri" pitchFamily="34" charset="0"/>
                <a:ea typeface="Calibri" pitchFamily="34" charset="-122"/>
                <a:cs typeface="Calibri" pitchFamily="34" charset="-120"/>
              </a:rPr>
              <a:t>azās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draudzīgās</a:t>
            </a:r>
            <a:endParaRPr lang="en-US" sz="2800" dirty="0"/>
          </a:p>
          <a:p>
            <a:pPr marL="0" indent="0">
              <a:buNone/>
            </a:pPr>
            <a:r>
              <a:rPr lang="en-US" sz="2800" b="1" dirty="0" err="1">
                <a:solidFill>
                  <a:srgbClr val="FFFFFF"/>
                </a:solidFill>
                <a:latin typeface="Calibri" pitchFamily="34" charset="0"/>
                <a:ea typeface="Calibri" pitchFamily="34" charset="-122"/>
                <a:cs typeface="Calibri" pitchFamily="34" charset="-120"/>
              </a:rPr>
              <a:t>grupas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Trešā nometnes diena</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Veidojas draudzīgās mazās grupiņas (2–3 dalībnieki)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Grupu un nodarbību vadītājiem jāpamana šīs grupas un jāveicina kopēja darbošanās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Satura plānā jāiestrādā darbs mazajās grupās un pāros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Dienas noslēgumā — katras mazās grupas kopprojekts, kas savienots vienā veselumā</a:t>
            </a:r>
            <a:endParaRPr lang="en-US" sz="2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TREŠĀ NOMETNES DIENA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Nakts trase</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un uzticēšanās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spēles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Trešās dienas metodiskie ieteikumi</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Atbilstoši nometnes misijai, filozofijai, leģendai un mērķiem — jāiestrādā pamatojums darbību nepieciešamībai.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Ļoti noderēs dažādas spēles pa pāriem un uzticēšanos veicinošas spēles.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Iespējama nakts trase pa pāriem vai 2–3 dalībniekiem kopā ar uzticēšanos attīstošiem uzdevumiem trasē.</a:t>
            </a:r>
            <a:endParaRPr lang="en-US" sz="2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GRUPAS ATTĪSTĪBAS STADIJAS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Diferenciācija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līdz sinerģijai</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Diferenciācija (4. stadija)</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Grupas vadītāja loma — padomdevējs, kas: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Rada telpu grupas refleksijai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Nodrošina grupai atgriezenisko saiti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Atbalsta grupu konfliktsituācijās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Dod metodiskus padomus</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Sinerģija:</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Vienots veselums ir vairāk nekā to veidojošo daļu summa. Parādās grupas mērķu prioritāte pār individuālajiem — grupa darbojas kā vienota komanda.</a:t>
            </a:r>
            <a:endParaRPr lang="en-US"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en-US" dirty="0"/>
          </a:p>
          <a:p>
            <a:endParaRPr lang="lv-LV" dirty="0"/>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 4. LĪDZ PRIEKŠPĒDĒJAI DIENAI</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Komanda</a:t>
            </a:r>
            <a:endParaRPr lang="en-US" sz="2800" dirty="0"/>
          </a:p>
          <a:p>
            <a:pPr marL="0" indent="0">
              <a:buNone/>
            </a:pPr>
            <a:r>
              <a:rPr lang="en-US" sz="2800" b="1" dirty="0" err="1">
                <a:solidFill>
                  <a:srgbClr val="FFFFFF"/>
                </a:solidFill>
                <a:latin typeface="Calibri" pitchFamily="34" charset="0"/>
                <a:ea typeface="Calibri" pitchFamily="34" charset="-122"/>
                <a:cs typeface="Calibri" pitchFamily="34" charset="-120"/>
              </a:rPr>
              <a:t>strādā</a:t>
            </a:r>
            <a:r>
              <a:rPr lang="en-US" sz="2800" b="1" dirty="0">
                <a:solidFill>
                  <a:srgbClr val="FFFFFF"/>
                </a:solidFill>
                <a:latin typeface="Calibri" pitchFamily="34" charset="0"/>
                <a:ea typeface="Calibri" pitchFamily="34" charset="-122"/>
                <a:cs typeface="Calibri" pitchFamily="34" charset="-120"/>
              </a:rPr>
              <a:t>,</a:t>
            </a:r>
            <a:r>
              <a:rPr lang="lv-LV" sz="2800" b="1" dirty="0">
                <a:solidFill>
                  <a:srgbClr val="FFFFFF"/>
                </a:solidFill>
                <a:latin typeface="Calibri" pitchFamily="34" charset="0"/>
                <a:ea typeface="Calibri" pitchFamily="34" charset="-122"/>
                <a:cs typeface="Calibri" pitchFamily="34" charset="-120"/>
              </a:rPr>
              <a:t> </a:t>
            </a:r>
          </a:p>
          <a:p>
            <a:pPr marL="0" indent="0">
              <a:buNone/>
            </a:pPr>
            <a:r>
              <a:rPr lang="lv-LV" sz="2800" b="1" dirty="0">
                <a:solidFill>
                  <a:srgbClr val="FFFFFF"/>
                </a:solidFill>
                <a:latin typeface="Calibri" pitchFamily="34" charset="0"/>
                <a:ea typeface="Calibri" pitchFamily="34" charset="-122"/>
                <a:cs typeface="Calibri" pitchFamily="34" charset="-120"/>
              </a:rPr>
              <a:t>veidojas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sin</a:t>
            </a:r>
            <a:r>
              <a:rPr lang="lv-LV" sz="2800" b="1" dirty="0">
                <a:solidFill>
                  <a:srgbClr val="FFFFFF"/>
                </a:solidFill>
                <a:latin typeface="Calibri" pitchFamily="34" charset="0"/>
                <a:ea typeface="Calibri" pitchFamily="34" charset="-122"/>
                <a:cs typeface="Calibri" pitchFamily="34" charset="-120"/>
              </a:rPr>
              <a:t>e</a:t>
            </a:r>
            <a:r>
              <a:rPr lang="en-US" sz="2800" b="1" dirty="0" err="1">
                <a:solidFill>
                  <a:srgbClr val="FFFFFF"/>
                </a:solidFill>
                <a:latin typeface="Calibri" pitchFamily="34" charset="0"/>
                <a:ea typeface="Calibri" pitchFamily="34" charset="-122"/>
                <a:cs typeface="Calibri" pitchFamily="34" charset="-120"/>
              </a:rPr>
              <a:t>rģija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 ceturtās dienas — komandas veidošanās</a:t>
            </a:r>
            <a:endParaRPr lang="en-US" sz="2400" dirty="0"/>
          </a:p>
        </p:txBody>
      </p:sp>
      <p:sp>
        <p:nvSpPr>
          <p:cNvPr id="9" name="Text 7"/>
          <p:cNvSpPr/>
          <p:nvPr/>
        </p:nvSpPr>
        <p:spPr>
          <a:xfrm>
            <a:off x="3383280" y="97840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Veidojas komandas un kopīga nometnes dalībnieku vienotība mērķu sasniegšanai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Grupu vadītājiem jāveicina patstāvīga pienākumu sadale un lēmumu pieņemšana grupā</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Satura plānā — kopējs darbs (projekts) konkrētu mērķu sasniegšanai, ļaujot grupai izvēlēties savu realizācijas ceļu</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Katra nākamā diena — turpinājums iepriekš padarītajam, ar papildu sarežģījumiem un negaidītiem uzdevumiem</a:t>
            </a:r>
            <a:endParaRPr lang="en-US" sz="2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 4. LĪDZ PRIEKŠPĒDĒJAI DIENAI</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Sviniet</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«mazās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lielās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uzvaras»!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Dienas noslēgums un atgriezeniskā saite</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Katras dienas noslēgumā — grupas dalībnieku atgriezeniskās saites pasākums par dienas sasniegumiem un neveiksmēm</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Jānosvin «mazās lielās uzvaras»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Jāizlemj, kā pārvarēt neveiksmes, kā izdarīt labāk, efektīvāk</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Grupu vadītājiem jāattīsta komandas sadarbība un sinerģijas veidošanās, atbilstoši nometnes vērtībām, misijai, leģendai un mērķiem</a:t>
            </a:r>
            <a:endParaRPr lang="en-US"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 4. LĪDZ PRIEKŠPĒDĒJAI DIENAI</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Temporitms,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sadarbība,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līderu</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pārraudzība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Vadlīnijas vidusdaļai</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Jāseko nometnes mērķa pakāpeniskai sasniegšanai, nezaudējot temporitmu</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Jāattīsta sadarbība starp grupām, veidojot kopīgo interesi un atbildību par nometnes norisi kopumā</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Uzsvars uz dažāda vecuma grupu sadarbību — vecāko atbildība par jaunākajiem</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Jāpārrauga un jāvada katras grupas līderu darbība</a:t>
            </a:r>
            <a:endParaRPr lang="en-US" sz="2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GRUPAS ATTĪSTĪBAS STADIJAS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Šķiršanās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noslēguma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stadija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Šķiršanās fāze</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Jārada apstākļi konstruktīvam šķiršanās procesam.</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Ar šķiršanās procesu beidzas grupas darbības saturs — mērķis ir sasniegts, rodas emocijas, piedāvājums pēdējo reizi sniegt un saņemt atgriezenisko saiti.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Tas ietekmē grupas dalībnieku atvadīšanos, atstāj labas atmiņas, rada nosacījumus jauniem kontaktiem un attiecībām.</a:t>
            </a:r>
            <a:endParaRPr lang="en-US" sz="2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PRIEKŠPĒDĒJĀ / PĒDĒJĀ DIENA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Noslēguma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svētki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nometnes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kulminācija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Priekšpēdējā / pēdējā diena (1/2)</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Jāuzsver paveiktā emocionālā un praktiskā nozīme, jārosina sarīkot noslēguma svētkus</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Svētku kopprojekts — piedaloties katrai grupai un visiem kopā</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Noslēguma pasākums ir nometnes kulminācija</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Jāpārrauga un jāpalīdz katras grupas līderiem svētku izveides darbos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Jāsagatavo nometnes vadības pārsteiguma balvas un gala vērtējums</a:t>
            </a:r>
            <a:endParaRPr lang="en-US" sz="2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PRIEKŠPĒDĒJĀ / PĒDĒJĀ DIENA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Punkts,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momento</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un tilts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uz nākamo</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Priekšpēdējā / pēdējā diena (2/2)</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Iespējama dalībnieku vecāku uzaicināšana uz noslēguma pasākumu</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Jāizstrādā nometnes pēdējās dienas noslēguma ceremonija — punkta pielikšana šai nometnei un tilts uz nākamo</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Iekšējā atgriezeniskā saite grupās un noslēguma emocionālā kulminācija</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Jāsaņem atgriezeniskā saite no dalībniekiem (aptaujas anketas), noslēguma "kopglezna", vēlējumi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Pedagogu un darbinieku noslēguma pasākums un atgriezeniskā saite</a:t>
            </a:r>
            <a:endParaRPr lang="en-US" sz="2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LEĢENDA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lv-LV" sz="2800" b="1" dirty="0">
                <a:solidFill>
                  <a:srgbClr val="FFFFFF"/>
                </a:solidFill>
                <a:latin typeface="Calibri" pitchFamily="34" charset="0"/>
                <a:ea typeface="Calibri" pitchFamily="34" charset="-122"/>
                <a:cs typeface="Calibri" pitchFamily="34" charset="-120"/>
              </a:rPr>
              <a:t>Vienojošais stāsts jeb nometnes leģenda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leģenda jeb vienojošais stāsts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Nometnes anotācija vai notikums — pastāsts par notikumu, kura dēļ esam ieradušies vai uzaicināti uz nometni.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Leģenda ir nometnes saturiskā ievirze, kura satur intrigu — nepabeigto notikumu, kurš attīstīsies atkarībā no dalībnieku un tēlu kopējās sadarbības vai konflikta risināšanas.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Leģenda parāda nometnes uzdevumu un to izpildes paņēmienu kopumu.</a:t>
            </a:r>
            <a:endParaRPr lang="en-US" sz="2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LEĢENDA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Leģenda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svarīgākā</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mārketinga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daļa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Leģendas funkcijas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Nometnes saturiskā ievirze</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Vienojošs stāsts par notikumu, kura dēļ esam ieradušies uz nometni</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Būtiska nometnes mārketingam</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Svarīgākā nometnes apraksta daļa, kas publicējama mājaslapā</a:t>
            </a:r>
            <a:endParaRPr lang="en-US"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LEĢENDA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Intriga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gaidas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un nezināmais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Intriga</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Intriga:</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Tiek iekļauta leģendā</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Notikumu attīstības gaitu veicinošā interese par to, kas būs, kā būs</a:t>
            </a:r>
            <a:endParaRPr lang="en-US" sz="2000" dirty="0"/>
          </a:p>
          <a:p>
            <a:pPr marL="342900" indent="-342900">
              <a:spcAft>
                <a:spcPts val="200"/>
              </a:spcAft>
              <a:buSzPct val="100000"/>
              <a:buChar char="•"/>
            </a:pPr>
            <a:r>
              <a:rPr lang="lv-LV" sz="2000" dirty="0">
                <a:solidFill>
                  <a:srgbClr val="3A3A3A"/>
                </a:solidFill>
                <a:latin typeface="Calibri" pitchFamily="34" charset="0"/>
                <a:ea typeface="Calibri" pitchFamily="34" charset="-122"/>
                <a:cs typeface="Calibri" pitchFamily="34" charset="-120"/>
              </a:rPr>
              <a:t>Tas, kas</a:t>
            </a:r>
            <a:r>
              <a:rPr lang="en-US" sz="2000" dirty="0">
                <a:solidFill>
                  <a:srgbClr val="3A3A3A"/>
                </a:solidFill>
                <a:latin typeface="Calibri" pitchFamily="34" charset="0"/>
                <a:ea typeface="Calibri" pitchFamily="34" charset="-122"/>
                <a:cs typeface="Calibri" pitchFamily="34" charset="-120"/>
              </a:rPr>
              <a:t> </a:t>
            </a:r>
            <a:r>
              <a:rPr lang="en-US" sz="2000" dirty="0" err="1">
                <a:solidFill>
                  <a:srgbClr val="3A3A3A"/>
                </a:solidFill>
                <a:latin typeface="Calibri" pitchFamily="34" charset="0"/>
                <a:ea typeface="Calibri" pitchFamily="34" charset="-122"/>
                <a:cs typeface="Calibri" pitchFamily="34" charset="-120"/>
              </a:rPr>
              <a:t>rosina</a:t>
            </a:r>
            <a:r>
              <a:rPr lang="en-US" sz="2000" dirty="0">
                <a:solidFill>
                  <a:srgbClr val="3A3A3A"/>
                </a:solidFill>
                <a:latin typeface="Calibri" pitchFamily="34" charset="0"/>
                <a:ea typeface="Calibri" pitchFamily="34" charset="-122"/>
                <a:cs typeface="Calibri" pitchFamily="34" charset="-120"/>
              </a:rPr>
              <a:t> </a:t>
            </a:r>
            <a:r>
              <a:rPr lang="lv-LV" sz="2000" dirty="0">
                <a:solidFill>
                  <a:srgbClr val="3A3A3A"/>
                </a:solidFill>
                <a:latin typeface="Calibri" pitchFamily="34" charset="0"/>
                <a:ea typeface="Calibri" pitchFamily="34" charset="-122"/>
                <a:cs typeface="Calibri" pitchFamily="34" charset="-120"/>
              </a:rPr>
              <a:t>ziņkāri, zinātkāri un </a:t>
            </a:r>
            <a:r>
              <a:rPr lang="en-US" sz="2000" dirty="0" err="1">
                <a:solidFill>
                  <a:srgbClr val="3A3A3A"/>
                </a:solidFill>
                <a:latin typeface="Calibri" pitchFamily="34" charset="0"/>
                <a:ea typeface="Calibri" pitchFamily="34" charset="-122"/>
                <a:cs typeface="Calibri" pitchFamily="34" charset="-120"/>
              </a:rPr>
              <a:t>spriedz</a:t>
            </a:r>
            <a:r>
              <a:rPr lang="lv-LV" sz="2000">
                <a:solidFill>
                  <a:srgbClr val="3A3A3A"/>
                </a:solidFill>
                <a:latin typeface="Calibri" pitchFamily="34" charset="0"/>
                <a:ea typeface="Calibri" pitchFamily="34" charset="-122"/>
                <a:cs typeface="Calibri" pitchFamily="34" charset="-120"/>
              </a:rPr>
              <a:t>i</a:t>
            </a:r>
            <a:r>
              <a:rPr lang="en-US" sz="2000">
                <a:solidFill>
                  <a:srgbClr val="3A3A3A"/>
                </a:solidFill>
                <a:latin typeface="Calibri" pitchFamily="34" charset="0"/>
                <a:ea typeface="Calibri" pitchFamily="34" charset="-122"/>
                <a:cs typeface="Calibri" pitchFamily="34" charset="-120"/>
              </a:rPr>
              <a:t> </a:t>
            </a:r>
            <a:r>
              <a:rPr lang="en-US" sz="2000" dirty="0">
                <a:solidFill>
                  <a:srgbClr val="3A3A3A"/>
                </a:solidFill>
                <a:latin typeface="Calibri" pitchFamily="34" charset="0"/>
                <a:ea typeface="Calibri" pitchFamily="34" charset="-122"/>
                <a:cs typeface="Calibri" pitchFamily="34" charset="-120"/>
              </a:rPr>
              <a:t>par gaidāmo, bet nezināmo</a:t>
            </a:r>
            <a:endParaRPr lang="en-US" sz="2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LEĢENDA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Leģenda =</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caurviju</a:t>
            </a:r>
            <a:endParaRPr lang="en-US" sz="2800" dirty="0"/>
          </a:p>
          <a:p>
            <a:pPr marL="0" indent="0">
              <a:buNone/>
            </a:pPr>
            <a:r>
              <a:rPr lang="lv-LV" sz="2800" b="1" dirty="0">
                <a:solidFill>
                  <a:srgbClr val="FFFFFF"/>
                </a:solidFill>
                <a:latin typeface="Calibri" pitchFamily="34" charset="0"/>
                <a:ea typeface="Calibri" pitchFamily="34" charset="-122"/>
                <a:cs typeface="Calibri" pitchFamily="34" charset="-120"/>
              </a:rPr>
              <a:t>d</a:t>
            </a:r>
            <a:r>
              <a:rPr lang="en-US" sz="2800" b="1" dirty="0" err="1">
                <a:solidFill>
                  <a:srgbClr val="FFFFFF"/>
                </a:solidFill>
                <a:latin typeface="Calibri" pitchFamily="34" charset="0"/>
                <a:ea typeface="Calibri" pitchFamily="34" charset="-122"/>
                <a:cs typeface="Calibri" pitchFamily="34" charset="-120"/>
              </a:rPr>
              <a:t>arbīb</a:t>
            </a:r>
            <a:r>
              <a:rPr lang="lv-LV" sz="2800" b="1" dirty="0">
                <a:solidFill>
                  <a:srgbClr val="FFFFFF"/>
                </a:solidFill>
                <a:latin typeface="Calibri" pitchFamily="34" charset="0"/>
                <a:ea typeface="Calibri" pitchFamily="34" charset="-122"/>
                <a:cs typeface="Calibri" pitchFamily="34" charset="-120"/>
              </a:rPr>
              <a:t>u/ notikumu</a:t>
            </a:r>
            <a:endParaRPr lang="en-US" sz="2800" dirty="0"/>
          </a:p>
          <a:p>
            <a:pPr marL="0" indent="0">
              <a:buNone/>
            </a:pPr>
            <a:r>
              <a:rPr lang="lv-LV" sz="2800" b="1" dirty="0">
                <a:solidFill>
                  <a:srgbClr val="FFFFFF"/>
                </a:solidFill>
                <a:latin typeface="Calibri" pitchFamily="34" charset="0"/>
                <a:ea typeface="Calibri" pitchFamily="34" charset="-122"/>
                <a:cs typeface="Calibri" pitchFamily="34" charset="-120"/>
              </a:rPr>
              <a:t>v</a:t>
            </a:r>
            <a:r>
              <a:rPr lang="en-US" sz="2800" b="1" dirty="0" err="1">
                <a:solidFill>
                  <a:srgbClr val="FFFFFF"/>
                </a:solidFill>
                <a:latin typeface="Calibri" pitchFamily="34" charset="0"/>
                <a:ea typeface="Calibri" pitchFamily="34" charset="-122"/>
                <a:cs typeface="Calibri" pitchFamily="34" charset="-120"/>
              </a:rPr>
              <a:t>irkne</a:t>
            </a:r>
            <a:r>
              <a:rPr lang="lv-LV" sz="2800" b="1" dirty="0">
                <a:solidFill>
                  <a:srgbClr val="FFFFFF"/>
                </a:solidFill>
                <a:latin typeface="Calibri" pitchFamily="34" charset="0"/>
                <a:ea typeface="Calibri" pitchFamily="34" charset="-122"/>
                <a:cs typeface="Calibri" pitchFamily="34" charset="-120"/>
              </a:rPr>
              <a:t>s </a:t>
            </a:r>
          </a:p>
          <a:p>
            <a:pPr marL="0" indent="0">
              <a:buNone/>
            </a:pPr>
            <a:r>
              <a:rPr lang="lv-LV" sz="2800" b="1" dirty="0">
                <a:solidFill>
                  <a:srgbClr val="FFFFFF"/>
                </a:solidFill>
                <a:latin typeface="Calibri" pitchFamily="34" charset="0"/>
                <a:ea typeface="Calibri" pitchFamily="34" charset="-122"/>
                <a:cs typeface="Calibri" pitchFamily="34" charset="-120"/>
              </a:rPr>
              <a:t>kopsavilkums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Leģenda jeb stāsts par nometni</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200"/>
              </a:spcAft>
              <a:buNone/>
            </a:pPr>
            <a:r>
              <a:rPr lang="en-US" sz="2000" dirty="0">
                <a:solidFill>
                  <a:srgbClr val="3A3A3A"/>
                </a:solidFill>
                <a:latin typeface="Calibri" pitchFamily="34" charset="0"/>
                <a:ea typeface="Calibri" pitchFamily="34" charset="-122"/>
                <a:cs typeface="Calibri" pitchFamily="34" charset="-120"/>
              </a:rPr>
              <a:t>Leģenda (stāsts) ir nometnes saturiskā ievirze, kura ar savu savstarpēji saistīto darbību (caurviju darbību), uzturot attīstošo intrigu, palīdz iet </a:t>
            </a:r>
            <a:r>
              <a:rPr lang="en-US" sz="2000" dirty="0" err="1">
                <a:solidFill>
                  <a:srgbClr val="3A3A3A"/>
                </a:solidFill>
                <a:latin typeface="Calibri" pitchFamily="34" charset="0"/>
                <a:ea typeface="Calibri" pitchFamily="34" charset="-122"/>
                <a:cs typeface="Calibri" pitchFamily="34" charset="-120"/>
              </a:rPr>
              <a:t>uz</a:t>
            </a:r>
            <a:r>
              <a:rPr lang="en-US" sz="2000" dirty="0">
                <a:solidFill>
                  <a:srgbClr val="3A3A3A"/>
                </a:solidFill>
                <a:latin typeface="Calibri" pitchFamily="34" charset="0"/>
                <a:ea typeface="Calibri" pitchFamily="34" charset="-122"/>
                <a:cs typeface="Calibri" pitchFamily="34" charset="-120"/>
              </a:rPr>
              <a:t> </a:t>
            </a:r>
            <a:r>
              <a:rPr lang="en-US" sz="2000" dirty="0" err="1">
                <a:solidFill>
                  <a:srgbClr val="3A3A3A"/>
                </a:solidFill>
                <a:latin typeface="Calibri" pitchFamily="34" charset="0"/>
                <a:ea typeface="Calibri" pitchFamily="34" charset="-122"/>
                <a:cs typeface="Calibri" pitchFamily="34" charset="-120"/>
              </a:rPr>
              <a:t>mērķi</a:t>
            </a:r>
            <a:endParaRPr lang="en-US" sz="2000" dirty="0"/>
          </a:p>
          <a:p>
            <a:pPr marL="0" indent="0">
              <a:spcAft>
                <a:spcPts val="200"/>
              </a:spcAft>
              <a:buNone/>
            </a:pP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Katrs nākamais notikums vai uzdevums paveicams tikai saistībā ar iepriekš notikušo un </a:t>
            </a:r>
            <a:r>
              <a:rPr lang="en-US" sz="2000" b="1" dirty="0" err="1">
                <a:solidFill>
                  <a:srgbClr val="1A1A1A"/>
                </a:solidFill>
                <a:latin typeface="Calibri" pitchFamily="34" charset="0"/>
                <a:ea typeface="Calibri" pitchFamily="34" charset="-122"/>
                <a:cs typeface="Calibri" pitchFamily="34" charset="-120"/>
              </a:rPr>
              <a:t>apgūto</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Katrai pašlaik notiekošajai darbībai jāizraisa vajadzība veikt nākamās </a:t>
            </a:r>
            <a:r>
              <a:rPr lang="en-US" sz="2000" b="1" dirty="0" err="1">
                <a:solidFill>
                  <a:srgbClr val="1A1A1A"/>
                </a:solidFill>
                <a:latin typeface="Calibri" pitchFamily="34" charset="0"/>
                <a:ea typeface="Calibri" pitchFamily="34" charset="-122"/>
                <a:cs typeface="Calibri" pitchFamily="34" charset="-120"/>
              </a:rPr>
              <a:t>pakāpes</a:t>
            </a:r>
            <a:r>
              <a:rPr lang="en-US" sz="2000" b="1" dirty="0">
                <a:solidFill>
                  <a:srgbClr val="1A1A1A"/>
                </a:solidFill>
                <a:latin typeface="Calibri" pitchFamily="34" charset="0"/>
                <a:ea typeface="Calibri" pitchFamily="34" charset="-122"/>
                <a:cs typeface="Calibri" pitchFamily="34" charset="-120"/>
              </a:rPr>
              <a:t> </a:t>
            </a:r>
            <a:r>
              <a:rPr lang="en-US" sz="2000" b="1" dirty="0" err="1">
                <a:solidFill>
                  <a:srgbClr val="1A1A1A"/>
                </a:solidFill>
                <a:latin typeface="Calibri" pitchFamily="34" charset="0"/>
                <a:ea typeface="Calibri" pitchFamily="34" charset="-122"/>
                <a:cs typeface="Calibri" pitchFamily="34" charset="-120"/>
              </a:rPr>
              <a:t>darbību</a:t>
            </a:r>
            <a:endParaRPr lang="en-US" sz="2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LEĢENDA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Intriga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motivē</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un virza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Intrigas nozīme leģendā</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200"/>
              </a:spcAft>
              <a:buNone/>
            </a:pPr>
            <a:r>
              <a:rPr lang="lv-LV" sz="2000" dirty="0">
                <a:solidFill>
                  <a:srgbClr val="3A3A3A"/>
                </a:solidFill>
                <a:latin typeface="Calibri" pitchFamily="34" charset="0"/>
                <a:ea typeface="Calibri" pitchFamily="34" charset="-122"/>
                <a:cs typeface="Calibri" pitchFamily="34" charset="-120"/>
              </a:rPr>
              <a:t>Satura attīstību</a:t>
            </a:r>
            <a:r>
              <a:rPr lang="en-US" sz="2000" dirty="0">
                <a:solidFill>
                  <a:srgbClr val="3A3A3A"/>
                </a:solidFill>
                <a:latin typeface="Calibri" pitchFamily="34" charset="0"/>
                <a:ea typeface="Calibri" pitchFamily="34" charset="-122"/>
                <a:cs typeface="Calibri" pitchFamily="34" charset="-120"/>
              </a:rPr>
              <a:t> palīdz vadīt intriga — tā sauktā pretdarbība jeb "iekšējais konflikts", kas veicina nometnes dalībnieku fizisko un garīgo attīstību, risinājuma atrašanu.</a:t>
            </a:r>
            <a:endParaRPr lang="en-US" sz="2000" dirty="0"/>
          </a:p>
          <a:p>
            <a:pPr marL="0" indent="0">
              <a:spcAft>
                <a:spcPts val="200"/>
              </a:spcAft>
              <a:buNone/>
            </a:pP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Intriģējošajai spriedzei par gaidāmo, bet nezināmo, jāmotivē: sasniegt, apgūt, uztrenēt, iepazīt, uzdrošināties, sadarboties.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Intriga ir kā emocionālo noskaņu vadošais mehānisms, atbilstoši nometnes mērķiem un grupas attīstības stadijām.</a:t>
            </a:r>
            <a:endParaRPr lang="en-US" sz="2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LEĢENDA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Mācību un</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treniņnometnēs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 plāns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kā leģenda</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Leģenda mācību un sporta nometnēs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200"/>
              </a:spcAft>
              <a:buNone/>
            </a:pPr>
            <a:r>
              <a:rPr lang="en-US" sz="2000" dirty="0">
                <a:solidFill>
                  <a:srgbClr val="3A3A3A"/>
                </a:solidFill>
                <a:latin typeface="Calibri" pitchFamily="34" charset="0"/>
                <a:ea typeface="Calibri" pitchFamily="34" charset="-122"/>
                <a:cs typeface="Calibri" pitchFamily="34" charset="-120"/>
              </a:rPr>
              <a:t>Mācību un sporta treniņnometnēs ar leģendu saprot nometnes satura plānu, kas veidots atbilstoši mācību un/vai treniņu dinamikai.</a:t>
            </a:r>
            <a:endParaRPr lang="en-US" sz="2000" dirty="0"/>
          </a:p>
          <a:p>
            <a:pPr marL="0" indent="0">
              <a:spcAft>
                <a:spcPts val="200"/>
              </a:spcAft>
              <a:buNone/>
            </a:pP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Mācību vai treniņu nodarbību plānu papildina ar nometnes vērtībām, misijai un mērķiem atbilstošām, loģiski pamatotām aktivitātēm.</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Arī šajās nometnēs katrs uzdevums paveicams tikai saistībā ar jau iepriekš notikušo un apgūto.</a:t>
            </a:r>
            <a:endParaRPr lang="en-US" sz="2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2C5F2D"/>
          </a:solidFill>
          <a:ln w="12700">
            <a:solidFill>
              <a:srgbClr val="2C5F2D"/>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1E4A1F"/>
          </a:solidFill>
          <a:ln w="12700">
            <a:solidFill>
              <a:srgbClr val="1E4A1F"/>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DARBS GRUPĀS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Izstrādājiet</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leģendu un</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nometnes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mērķus!</a:t>
            </a:r>
            <a:endParaRPr lang="en-US" sz="2800" dirty="0"/>
          </a:p>
        </p:txBody>
      </p:sp>
      <p:sp>
        <p:nvSpPr>
          <p:cNvPr id="7" name="Shape 5"/>
          <p:cNvSpPr/>
          <p:nvPr/>
        </p:nvSpPr>
        <p:spPr>
          <a:xfrm>
            <a:off x="3108960" y="0"/>
            <a:ext cx="6035040" cy="5143500"/>
          </a:xfrm>
          <a:prstGeom prst="rect">
            <a:avLst/>
          </a:prstGeom>
          <a:solidFill>
            <a:srgbClr val="3A7D44"/>
          </a:solidFill>
          <a:ln w="12700">
            <a:solidFill>
              <a:srgbClr val="3A7D44"/>
            </a:solidFill>
            <a:prstDash val="solid"/>
          </a:ln>
        </p:spPr>
        <p:txBody>
          <a:bodyPr/>
          <a:lstStyle/>
          <a:p>
            <a:endParaRPr lang="lv-LV"/>
          </a:p>
        </p:txBody>
      </p:sp>
      <p:sp>
        <p:nvSpPr>
          <p:cNvPr id="8" name="Shape 6"/>
          <p:cNvSpPr/>
          <p:nvPr/>
        </p:nvSpPr>
        <p:spPr>
          <a:xfrm>
            <a:off x="3108960" y="0"/>
            <a:ext cx="6035040" cy="59436"/>
          </a:xfrm>
          <a:prstGeom prst="rect">
            <a:avLst/>
          </a:prstGeom>
          <a:solidFill>
            <a:srgbClr val="2C5F2D"/>
          </a:solidFill>
          <a:ln w="12700">
            <a:solidFill>
              <a:srgbClr val="2C5F2D"/>
            </a:solidFill>
            <a:prstDash val="solid"/>
          </a:ln>
        </p:spPr>
        <p:txBody>
          <a:bodyPr/>
          <a:lstStyle/>
          <a:p>
            <a:endParaRPr lang="lv-LV"/>
          </a:p>
        </p:txBody>
      </p:sp>
      <p:sp>
        <p:nvSpPr>
          <p:cNvPr id="9" name="Shape 7"/>
          <p:cNvSpPr/>
          <p:nvPr/>
        </p:nvSpPr>
        <p:spPr>
          <a:xfrm>
            <a:off x="3108960" y="0"/>
            <a:ext cx="73152" cy="5143500"/>
          </a:xfrm>
          <a:prstGeom prst="rect">
            <a:avLst/>
          </a:prstGeom>
          <a:solidFill>
            <a:srgbClr val="2C5F2D"/>
          </a:solidFill>
          <a:ln w="12700">
            <a:solidFill>
              <a:srgbClr val="2C5F2D"/>
            </a:solidFill>
            <a:prstDash val="solid"/>
          </a:ln>
        </p:spPr>
        <p:txBody>
          <a:bodyPr/>
          <a:lstStyle/>
          <a:p>
            <a:endParaRPr lang="lv-LV"/>
          </a:p>
        </p:txBody>
      </p:sp>
      <p:sp>
        <p:nvSpPr>
          <p:cNvPr id="10" name="Text 8"/>
          <p:cNvSpPr/>
          <p:nvPr/>
        </p:nvSpPr>
        <p:spPr>
          <a:xfrm>
            <a:off x="3429000" y="201168"/>
            <a:ext cx="5440680" cy="45720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Uzdevums (15 min.)</a:t>
            </a:r>
            <a:endParaRPr lang="en-US" sz="2400" dirty="0"/>
          </a:p>
        </p:txBody>
      </p:sp>
      <p:sp>
        <p:nvSpPr>
          <p:cNvPr id="11" name="Text 9"/>
          <p:cNvSpPr/>
          <p:nvPr/>
        </p:nvSpPr>
        <p:spPr>
          <a:xfrm>
            <a:off x="3429000" y="804672"/>
            <a:ext cx="5440680" cy="4064508"/>
          </a:xfrm>
          <a:prstGeom prst="rect">
            <a:avLst/>
          </a:prstGeom>
          <a:noFill/>
          <a:ln/>
        </p:spPr>
        <p:txBody>
          <a:bodyPr wrap="square" rtlCol="0" anchor="t"/>
          <a:lstStyle/>
          <a:p>
            <a:pPr marL="0" indent="0">
              <a:spcAft>
                <a:spcPts val="400"/>
              </a:spcAft>
              <a:buNone/>
            </a:pPr>
            <a:r>
              <a:rPr lang="en-US" sz="2000" dirty="0">
                <a:solidFill>
                  <a:srgbClr val="FFFFFF"/>
                </a:solidFill>
                <a:latin typeface="Calibri" pitchFamily="34" charset="0"/>
                <a:ea typeface="Calibri" pitchFamily="34" charset="-122"/>
                <a:cs typeface="Calibri" pitchFamily="34" charset="-120"/>
              </a:rPr>
              <a:t>Ar MI palīdzību, izmantojot darba lapas:</a:t>
            </a:r>
            <a:endParaRPr lang="en-US" sz="2000" dirty="0"/>
          </a:p>
          <a:p>
            <a:pPr marL="342900" indent="-342900">
              <a:spcAft>
                <a:spcPts val="400"/>
              </a:spcAft>
              <a:buSzPct val="100000"/>
              <a:buChar char="•"/>
            </a:pPr>
            <a:r>
              <a:rPr lang="en-US" sz="2000" dirty="0">
                <a:solidFill>
                  <a:srgbClr val="FFFFFF"/>
                </a:solidFill>
                <a:latin typeface="Calibri" pitchFamily="34" charset="0"/>
                <a:ea typeface="Calibri" pitchFamily="34" charset="-122"/>
                <a:cs typeface="Calibri" pitchFamily="34" charset="-120"/>
              </a:rPr>
              <a:t>Vienojieties par savas nometnes mērķiem</a:t>
            </a:r>
            <a:endParaRPr lang="en-US" sz="2000" dirty="0"/>
          </a:p>
          <a:p>
            <a:pPr marL="342900" indent="-342900">
              <a:spcAft>
                <a:spcPts val="400"/>
              </a:spcAft>
              <a:buSzPct val="100000"/>
              <a:buChar char="•"/>
            </a:pPr>
            <a:r>
              <a:rPr lang="en-US" sz="2000" dirty="0">
                <a:solidFill>
                  <a:srgbClr val="FFFFFF"/>
                </a:solidFill>
                <a:latin typeface="Calibri" pitchFamily="34" charset="0"/>
                <a:ea typeface="Calibri" pitchFamily="34" charset="-122"/>
                <a:cs typeface="Calibri" pitchFamily="34" charset="-120"/>
              </a:rPr>
              <a:t>Izstrādājiet nometnes leģendu jeb vienojošo stāstu</a:t>
            </a:r>
            <a:endParaRPr lang="en-US" sz="2000" dirty="0"/>
          </a:p>
          <a:p>
            <a:pPr marL="342900" indent="-342900">
              <a:spcAft>
                <a:spcPts val="400"/>
              </a:spcAft>
              <a:buSzPct val="100000"/>
              <a:buChar char="•"/>
            </a:pPr>
            <a:r>
              <a:rPr lang="en-US" sz="2000" dirty="0">
                <a:solidFill>
                  <a:srgbClr val="FFFFFF"/>
                </a:solidFill>
                <a:latin typeface="Calibri" pitchFamily="34" charset="0"/>
                <a:ea typeface="Calibri" pitchFamily="34" charset="-122"/>
                <a:cs typeface="Calibri" pitchFamily="34" charset="-120"/>
              </a:rPr>
              <a:t>Sagatavojiet prezentāciju</a:t>
            </a:r>
            <a:endParaRPr lang="en-US" sz="2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LEĢENDAS PIEMĒRS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Suitu</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novads —</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caurviju</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leģenda</a:t>
            </a:r>
            <a:endParaRPr lang="en-US" sz="21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Leģendas piemērs — «Saule Latvi sēdināja»</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200"/>
              </a:spcAft>
              <a:buNone/>
            </a:pPr>
            <a:r>
              <a:rPr lang="en-US" sz="1600" dirty="0">
                <a:solidFill>
                  <a:srgbClr val="3A3A3A"/>
                </a:solidFill>
                <a:latin typeface="Calibri" pitchFamily="34" charset="0"/>
                <a:ea typeface="Calibri" pitchFamily="34" charset="-122"/>
                <a:cs typeface="Calibri" pitchFamily="34" charset="-120"/>
              </a:rPr>
              <a:t>Saule, Latvi sēdinot, "Tur kur gali satiekas — balta jūra, zaļa zeme" (Rainis), suitiem atvēlēja tieši tādu vietu Latvijā, kur jūra ar zaļu zemi tiekas.</a:t>
            </a:r>
            <a:endParaRPr lang="en-US" sz="1600" dirty="0"/>
          </a:p>
          <a:p>
            <a:pPr marL="0" indent="0">
              <a:spcAft>
                <a:spcPts val="200"/>
              </a:spcAft>
              <a:buNone/>
            </a:pPr>
            <a:endParaRPr lang="en-US" sz="1600" dirty="0"/>
          </a:p>
          <a:p>
            <a:pPr marL="342900" indent="-342900">
              <a:spcAft>
                <a:spcPts val="200"/>
              </a:spcAft>
              <a:buSzPct val="100000"/>
              <a:buChar char="•"/>
            </a:pPr>
            <a:r>
              <a:rPr lang="en-US" sz="1600" i="1" dirty="0">
                <a:solidFill>
                  <a:srgbClr val="3A3A3A"/>
                </a:solidFill>
                <a:latin typeface="Calibri" pitchFamily="34" charset="0"/>
                <a:ea typeface="Calibri" pitchFamily="34" charset="-122"/>
                <a:cs typeface="Calibri" pitchFamily="34" charset="-120"/>
              </a:rPr>
              <a:t>Nometnes dienām mijoties kā suitu villaines krāsām — uzvilksi bruslaku, izmēģināsi burdonu un dūdas, uzēdīsi ķīseni un sklandrausi.</a:t>
            </a:r>
            <a:endParaRPr lang="en-US" sz="1600" dirty="0"/>
          </a:p>
          <a:p>
            <a:pPr marL="342900" indent="-342900">
              <a:spcAft>
                <a:spcPts val="200"/>
              </a:spcAft>
              <a:buSzPct val="100000"/>
              <a:buChar char="•"/>
            </a:pPr>
            <a:r>
              <a:rPr lang="en-US" sz="1600" i="1" dirty="0">
                <a:solidFill>
                  <a:srgbClr val="3A3A3A"/>
                </a:solidFill>
                <a:latin typeface="Calibri" pitchFamily="34" charset="0"/>
                <a:ea typeface="Calibri" pitchFamily="34" charset="-122"/>
                <a:cs typeface="Calibri" pitchFamily="34" charset="-120"/>
              </a:rPr>
              <a:t>Uzkāpsi Dižgabalkalnā, varbūt satiksi grāfu Šverinu. Varēsi lepoties, ka zini, kāpēc suitu kultūrtelpa ir UNESCO mantojuma sarakstā.</a:t>
            </a:r>
            <a:endParaRPr lang="en-US" sz="16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SIŽETS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lv-LV" sz="2400" b="1" dirty="0">
                <a:solidFill>
                  <a:srgbClr val="FFFFFF"/>
                </a:solidFill>
                <a:latin typeface="Calibri" pitchFamily="34" charset="0"/>
                <a:ea typeface="Calibri" pitchFamily="34" charset="-122"/>
                <a:cs typeface="Calibri" pitchFamily="34" charset="-120"/>
              </a:rPr>
              <a:t>Sižetu veido:</a:t>
            </a:r>
          </a:p>
          <a:p>
            <a:pPr marL="0" indent="0">
              <a:buNone/>
            </a:pPr>
            <a:r>
              <a:rPr lang="lv-LV" sz="2400" b="1" dirty="0">
                <a:solidFill>
                  <a:srgbClr val="FFFFFF"/>
                </a:solidFill>
                <a:latin typeface="Calibri" pitchFamily="34" charset="0"/>
                <a:ea typeface="Calibri" pitchFamily="34" charset="-122"/>
                <a:cs typeface="Calibri" pitchFamily="34" charset="-120"/>
              </a:rPr>
              <a:t>i</a:t>
            </a:r>
            <a:r>
              <a:rPr lang="en-US" sz="2400" b="1" dirty="0" err="1">
                <a:solidFill>
                  <a:srgbClr val="FFFFFF"/>
                </a:solidFill>
                <a:latin typeface="Calibri" pitchFamily="34" charset="0"/>
                <a:ea typeface="Calibri" pitchFamily="34" charset="-122"/>
                <a:cs typeface="Calibri" pitchFamily="34" charset="-120"/>
              </a:rPr>
              <a:t>evads</a:t>
            </a:r>
            <a:r>
              <a:rPr lang="en-US" sz="2400" b="1" dirty="0">
                <a:solidFill>
                  <a:srgbClr val="FFFFFF"/>
                </a:solidFill>
                <a:latin typeface="Calibri" pitchFamily="34" charset="0"/>
                <a:ea typeface="Calibri" pitchFamily="34" charset="-122"/>
                <a:cs typeface="Calibri" pitchFamily="34" charset="-120"/>
              </a:rPr>
              <a:t> →</a:t>
            </a:r>
            <a:endParaRPr lang="lv-LV" sz="2400" b="1" dirty="0">
              <a:solidFill>
                <a:srgbClr val="FFFFFF"/>
              </a:solidFill>
              <a:latin typeface="Calibri" pitchFamily="34" charset="0"/>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2400" b="1" dirty="0">
                <a:solidFill>
                  <a:srgbClr val="FFFFFF"/>
                </a:solidFill>
                <a:latin typeface="Calibri" pitchFamily="34" charset="0"/>
                <a:ea typeface="Calibri" pitchFamily="34" charset="-122"/>
                <a:cs typeface="Calibri" pitchFamily="34" charset="-120"/>
              </a:rPr>
              <a:t>darbība un risinājumi </a:t>
            </a:r>
            <a:r>
              <a:rPr kumimoji="0" lang="en-US" sz="2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t>
            </a:r>
            <a:endParaRPr lang="en-US" sz="2400" dirty="0"/>
          </a:p>
          <a:p>
            <a:pPr marL="0" indent="0">
              <a:buNone/>
            </a:pPr>
            <a:r>
              <a:rPr lang="en-US" sz="2400" b="1" dirty="0" err="1">
                <a:solidFill>
                  <a:srgbClr val="FFFFFF"/>
                </a:solidFill>
                <a:latin typeface="Calibri" pitchFamily="34" charset="0"/>
                <a:ea typeface="Calibri" pitchFamily="34" charset="-122"/>
                <a:cs typeface="Calibri" pitchFamily="34" charset="-120"/>
              </a:rPr>
              <a:t>kulmināc</a:t>
            </a:r>
            <a:r>
              <a:rPr lang="lv-LV" sz="2400" b="1" dirty="0" err="1">
                <a:solidFill>
                  <a:srgbClr val="FFFFFF"/>
                </a:solidFill>
                <a:latin typeface="Calibri" pitchFamily="34" charset="0"/>
                <a:ea typeface="Calibri" pitchFamily="34" charset="-122"/>
                <a:cs typeface="Calibri" pitchFamily="34" charset="-120"/>
              </a:rPr>
              <a:t>ija</a:t>
            </a:r>
            <a:r>
              <a:rPr lang="en-US" sz="2400" b="1" dirty="0">
                <a:solidFill>
                  <a:srgbClr val="FFFFFF"/>
                </a:solidFill>
                <a:latin typeface="Calibri" pitchFamily="34" charset="0"/>
                <a:ea typeface="Calibri" pitchFamily="34" charset="-122"/>
                <a:cs typeface="Calibri" pitchFamily="34" charset="-120"/>
              </a:rPr>
              <a:t> →</a:t>
            </a:r>
            <a:endParaRPr lang="en-US" sz="2400" dirty="0"/>
          </a:p>
          <a:p>
            <a:pPr marL="0" indent="0">
              <a:buNone/>
            </a:pPr>
            <a:r>
              <a:rPr lang="en-US" sz="2400" b="1" dirty="0" err="1">
                <a:solidFill>
                  <a:srgbClr val="FFFFFF"/>
                </a:solidFill>
                <a:latin typeface="Calibri" pitchFamily="34" charset="0"/>
                <a:ea typeface="Calibri" pitchFamily="34" charset="-122"/>
                <a:cs typeface="Calibri" pitchFamily="34" charset="-120"/>
              </a:rPr>
              <a:t>finā</a:t>
            </a:r>
            <a:r>
              <a:rPr lang="lv-LV" sz="2400" b="1" dirty="0">
                <a:solidFill>
                  <a:srgbClr val="FFFFFF"/>
                </a:solidFill>
                <a:latin typeface="Calibri" pitchFamily="34" charset="0"/>
                <a:ea typeface="Calibri" pitchFamily="34" charset="-122"/>
                <a:cs typeface="Calibri" pitchFamily="34" charset="-120"/>
              </a:rPr>
              <a:t>l</a:t>
            </a:r>
            <a:r>
              <a:rPr lang="en-US" sz="2400" b="1" dirty="0">
                <a:solidFill>
                  <a:srgbClr val="FFFFFF"/>
                </a:solidFill>
                <a:latin typeface="Calibri" pitchFamily="34" charset="0"/>
                <a:ea typeface="Calibri" pitchFamily="34" charset="-122"/>
                <a:cs typeface="Calibri" pitchFamily="34" charset="-120"/>
              </a:rPr>
              <a:t>s</a:t>
            </a:r>
            <a:endParaRPr lang="en-US" sz="2400" dirty="0"/>
          </a:p>
        </p:txBody>
      </p:sp>
      <p:sp>
        <p:nvSpPr>
          <p:cNvPr id="7" name="Shape 5"/>
          <p:cNvSpPr/>
          <p:nvPr/>
        </p:nvSpPr>
        <p:spPr>
          <a:xfrm>
            <a:off x="2834640" y="84407"/>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Sižets</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0" indent="0">
              <a:spcAft>
                <a:spcPts val="300"/>
              </a:spcAft>
              <a:buNone/>
            </a:pPr>
            <a:r>
              <a:rPr lang="en-US" sz="1600" b="1" dirty="0">
                <a:solidFill>
                  <a:srgbClr val="1A1A1A"/>
                </a:solidFill>
                <a:latin typeface="Calibri" pitchFamily="34" charset="0"/>
                <a:ea typeface="Calibri" pitchFamily="34" charset="-122"/>
                <a:cs typeface="Calibri" pitchFamily="34" charset="-120"/>
              </a:rPr>
              <a:t>Balstoties uz izveidoto leģendu, tiek veidots sižets — notikumu attīstības gaita:</a:t>
            </a:r>
            <a:endParaRPr lang="en-US" sz="1600" dirty="0"/>
          </a:p>
          <a:p>
            <a:pPr marL="342900" indent="-342900">
              <a:spcAft>
                <a:spcPts val="200"/>
              </a:spcAft>
              <a:buSzPct val="100000"/>
              <a:buChar char="•"/>
            </a:pPr>
            <a:r>
              <a:rPr lang="en-US" sz="1600" b="1" dirty="0">
                <a:solidFill>
                  <a:srgbClr val="1A1A1A"/>
                </a:solidFill>
                <a:latin typeface="Calibri" pitchFamily="34" charset="0"/>
                <a:ea typeface="Calibri" pitchFamily="34" charset="-122"/>
                <a:cs typeface="Calibri" pitchFamily="34" charset="-120"/>
              </a:rPr>
              <a:t>Ievads</a:t>
            </a:r>
            <a:endParaRPr lang="en-US" sz="1600" dirty="0"/>
          </a:p>
          <a:p>
            <a:pPr marL="342900" indent="-342900">
              <a:spcAft>
                <a:spcPts val="200"/>
              </a:spcAft>
              <a:buSzPct val="100000"/>
              <a:buChar char="•"/>
            </a:pPr>
            <a:r>
              <a:rPr lang="en-US" sz="1600" b="1" dirty="0">
                <a:solidFill>
                  <a:srgbClr val="1A1A1A"/>
                </a:solidFill>
                <a:latin typeface="Calibri" pitchFamily="34" charset="0"/>
                <a:ea typeface="Calibri" pitchFamily="34" charset="-122"/>
                <a:cs typeface="Calibri" pitchFamily="34" charset="-120"/>
              </a:rPr>
              <a:t>Pamatdarbības notikumi ar augošu intensitāti un atbilstoši grupas attīstības fāzēm</a:t>
            </a:r>
            <a:endParaRPr lang="en-US" sz="1600" dirty="0"/>
          </a:p>
          <a:p>
            <a:pPr marL="342900" indent="-342900">
              <a:spcAft>
                <a:spcPts val="200"/>
              </a:spcAft>
              <a:buSzPct val="100000"/>
              <a:buChar char="•"/>
            </a:pPr>
            <a:r>
              <a:rPr lang="en-US" sz="1600" b="1" dirty="0">
                <a:solidFill>
                  <a:srgbClr val="1A1A1A"/>
                </a:solidFill>
                <a:latin typeface="Calibri" pitchFamily="34" charset="0"/>
                <a:ea typeface="Calibri" pitchFamily="34" charset="-122"/>
                <a:cs typeface="Calibri" pitchFamily="34" charset="-120"/>
              </a:rPr>
              <a:t>Fināls, atrisinājums</a:t>
            </a:r>
            <a:endParaRPr lang="en-US" sz="16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70338"/>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CAURVIJU DARBĪBA</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lv-LV" sz="2800" b="1" dirty="0">
                <a:solidFill>
                  <a:srgbClr val="FFFFFF"/>
                </a:solidFill>
                <a:latin typeface="Calibri" pitchFamily="34" charset="0"/>
                <a:ea typeface="Calibri" pitchFamily="34" charset="-122"/>
                <a:cs typeface="Calibri" pitchFamily="34" charset="-120"/>
              </a:rPr>
              <a:t>Caurviju darbība </a:t>
            </a:r>
            <a:r>
              <a:rPr lang="lv-LV" sz="2100" b="1" dirty="0">
                <a:solidFill>
                  <a:srgbClr val="FFFFFF"/>
                </a:solidFill>
                <a:latin typeface="Calibri" pitchFamily="34" charset="0"/>
                <a:ea typeface="Calibri" pitchFamily="34" charset="-122"/>
                <a:cs typeface="Calibri" pitchFamily="34" charset="-120"/>
              </a:rPr>
              <a:t>– </a:t>
            </a:r>
          </a:p>
          <a:p>
            <a:pPr marL="0" indent="0">
              <a:buNone/>
            </a:pPr>
            <a:r>
              <a:rPr lang="lv-LV" sz="2100" b="1" dirty="0">
                <a:solidFill>
                  <a:srgbClr val="FFFFFF"/>
                </a:solidFill>
                <a:latin typeface="Calibri" pitchFamily="34" charset="0"/>
                <a:ea typeface="Calibri" pitchFamily="34" charset="-122"/>
                <a:cs typeface="Calibri" pitchFamily="34" charset="-120"/>
              </a:rPr>
              <a:t>tas nozīmē, </a:t>
            </a:r>
          </a:p>
          <a:p>
            <a:pPr marL="0" indent="0">
              <a:buNone/>
            </a:pPr>
            <a:r>
              <a:rPr lang="lv-LV" sz="2100" b="1" dirty="0">
                <a:solidFill>
                  <a:srgbClr val="FFFFFF"/>
                </a:solidFill>
                <a:latin typeface="Calibri" pitchFamily="34" charset="0"/>
                <a:ea typeface="Calibri" pitchFamily="34" charset="-122"/>
                <a:cs typeface="Calibri" pitchFamily="34" charset="-120"/>
              </a:rPr>
              <a:t>ka k</a:t>
            </a:r>
            <a:r>
              <a:rPr lang="en-US" sz="2100" b="1" dirty="0" err="1">
                <a:solidFill>
                  <a:srgbClr val="FFFFFF"/>
                </a:solidFill>
                <a:latin typeface="Calibri" pitchFamily="34" charset="0"/>
                <a:ea typeface="Calibri" pitchFamily="34" charset="-122"/>
                <a:cs typeface="Calibri" pitchFamily="34" charset="-120"/>
              </a:rPr>
              <a:t>atra</a:t>
            </a:r>
            <a:r>
              <a:rPr lang="en-US" sz="2100" b="1" dirty="0">
                <a:solidFill>
                  <a:srgbClr val="FFFFFF"/>
                </a:solidFill>
                <a:latin typeface="Calibri" pitchFamily="34" charset="0"/>
                <a:ea typeface="Calibri" pitchFamily="34" charset="-122"/>
                <a:cs typeface="Calibri" pitchFamily="34" charset="-120"/>
              </a:rPr>
              <a:t> </a:t>
            </a:r>
            <a:r>
              <a:rPr lang="en-US" sz="2100" b="1" dirty="0" err="1">
                <a:solidFill>
                  <a:srgbClr val="FFFFFF"/>
                </a:solidFill>
                <a:latin typeface="Calibri" pitchFamily="34" charset="0"/>
                <a:ea typeface="Calibri" pitchFamily="34" charset="-122"/>
                <a:cs typeface="Calibri" pitchFamily="34" charset="-120"/>
              </a:rPr>
              <a:t>diena</a:t>
            </a:r>
            <a:r>
              <a:rPr lang="en-US" sz="2100" b="1" dirty="0">
                <a:solidFill>
                  <a:srgbClr val="FFFFFF"/>
                </a:solidFill>
                <a:latin typeface="Calibri" pitchFamily="34" charset="0"/>
                <a:ea typeface="Calibri" pitchFamily="34" charset="-122"/>
                <a:cs typeface="Calibri" pitchFamily="34" charset="-120"/>
              </a:rPr>
              <a:t> </a:t>
            </a:r>
            <a:endParaRPr lang="lv-LV" sz="2100" b="1" dirty="0">
              <a:solidFill>
                <a:srgbClr val="FFFFFF"/>
              </a:solidFill>
              <a:latin typeface="Calibri" pitchFamily="34" charset="0"/>
              <a:ea typeface="Calibri" pitchFamily="34" charset="-122"/>
              <a:cs typeface="Calibri" pitchFamily="34" charset="-120"/>
            </a:endParaRPr>
          </a:p>
          <a:p>
            <a:pPr marL="0" indent="0">
              <a:buNone/>
            </a:pPr>
            <a:r>
              <a:rPr lang="lv-LV" sz="2100" b="1" dirty="0">
                <a:solidFill>
                  <a:srgbClr val="FFFFFF"/>
                </a:solidFill>
                <a:latin typeface="Calibri" pitchFamily="34" charset="0"/>
                <a:ea typeface="Calibri" pitchFamily="34" charset="-122"/>
                <a:cs typeface="Calibri" pitchFamily="34" charset="-120"/>
              </a:rPr>
              <a:t>ir</a:t>
            </a:r>
            <a:r>
              <a:rPr lang="lv-LV" sz="2100" dirty="0"/>
              <a:t> </a:t>
            </a:r>
            <a:r>
              <a:rPr lang="en-US" sz="2100" b="1" dirty="0" err="1">
                <a:solidFill>
                  <a:srgbClr val="FFFFFF"/>
                </a:solidFill>
                <a:latin typeface="Calibri" pitchFamily="34" charset="0"/>
                <a:ea typeface="Calibri" pitchFamily="34" charset="-122"/>
                <a:cs typeface="Calibri" pitchFamily="34" charset="-120"/>
              </a:rPr>
              <a:t>posms</a:t>
            </a:r>
            <a:r>
              <a:rPr lang="en-US" sz="2100" b="1" dirty="0">
                <a:solidFill>
                  <a:srgbClr val="FFFFFF"/>
                </a:solidFill>
                <a:latin typeface="Calibri" pitchFamily="34" charset="0"/>
                <a:ea typeface="Calibri" pitchFamily="34" charset="-122"/>
                <a:cs typeface="Calibri" pitchFamily="34" charset="-120"/>
              </a:rPr>
              <a:t> ceļā</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uz rezultātu</a:t>
            </a:r>
            <a:endParaRPr lang="en-US" sz="21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1600" b="1" dirty="0">
                <a:solidFill>
                  <a:srgbClr val="9E3039"/>
                </a:solidFill>
                <a:latin typeface="Calibri" pitchFamily="34" charset="0"/>
                <a:ea typeface="Calibri" pitchFamily="34" charset="-122"/>
                <a:cs typeface="Calibri" pitchFamily="34" charset="-120"/>
              </a:rPr>
              <a:t>Caurviju darbība nometnē</a:t>
            </a:r>
            <a:endParaRPr lang="en-US" sz="16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1600" b="1" dirty="0">
                <a:solidFill>
                  <a:srgbClr val="1A1A1A"/>
                </a:solidFill>
                <a:latin typeface="Calibri" pitchFamily="34" charset="0"/>
                <a:ea typeface="Calibri" pitchFamily="34" charset="-122"/>
                <a:cs typeface="Calibri" pitchFamily="34" charset="-120"/>
              </a:rPr>
              <a:t>Caurviju darbību nodrošina nometnes sižets un dienu plānojums.</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Izvēloties tēmu — nosakiet, kas būs sasniedzamais rezultāts, kam un kāpēc tāds rezultāts ir vajadzīgs.</a:t>
            </a:r>
            <a:endParaRPr lang="en-US" sz="1600" dirty="0"/>
          </a:p>
          <a:p>
            <a:pPr marL="342900" indent="-342900">
              <a:spcAft>
                <a:spcPts val="200"/>
              </a:spcAft>
              <a:buSzPct val="100000"/>
              <a:buChar char="•"/>
            </a:pPr>
            <a:r>
              <a:rPr lang="en-US" sz="1600" dirty="0">
                <a:solidFill>
                  <a:srgbClr val="3A3A3A"/>
                </a:solidFill>
                <a:latin typeface="Calibri" pitchFamily="34" charset="0"/>
                <a:ea typeface="Calibri" pitchFamily="34" charset="-122"/>
                <a:cs typeface="Calibri" pitchFamily="34" charset="-120"/>
              </a:rPr>
              <a:t>Veidojot saturu — jāsasaista visi uzdevumi loģiskā secībā, lai katra nodarbība būtu solis ceļā uz rezultātu.</a:t>
            </a:r>
            <a:endParaRPr lang="en-US" sz="1600" dirty="0"/>
          </a:p>
          <a:p>
            <a:pPr marL="342900" indent="-342900">
              <a:spcAft>
                <a:spcPts val="200"/>
              </a:spcAft>
              <a:buSzPct val="100000"/>
              <a:buChar char="•"/>
            </a:pPr>
            <a:r>
              <a:rPr lang="en-US" sz="1600" b="1" dirty="0">
                <a:solidFill>
                  <a:srgbClr val="1A1A1A"/>
                </a:solidFill>
                <a:latin typeface="Calibri" pitchFamily="34" charset="0"/>
                <a:ea typeface="Calibri" pitchFamily="34" charset="-122"/>
                <a:cs typeface="Calibri" pitchFamily="34" charset="-120"/>
              </a:rPr>
              <a:t>Katra nometnes diena ir posms ceļā uz rezultātu; dienas rezultāts ir pamats nākamās dienas uzdevumiem.</a:t>
            </a:r>
            <a:endParaRPr lang="en-US" sz="16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TEMPORITMS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Nometnes</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temporitma</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līkne</a:t>
            </a:r>
            <a:endParaRPr lang="en-US" sz="24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01168"/>
            <a:ext cx="5486400" cy="457200"/>
          </a:xfrm>
          <a:prstGeom prst="rect">
            <a:avLst/>
          </a:prstGeom>
          <a:noFill/>
          <a:ln/>
        </p:spPr>
        <p:txBody>
          <a:bodyPr wrap="square" rtlCol="0" anchor="ctr"/>
          <a:lstStyle/>
          <a:p>
            <a:pPr marL="0" indent="0">
              <a:buNone/>
            </a:pPr>
            <a:r>
              <a:rPr lang="en-US" sz="1300" i="1" dirty="0">
                <a:solidFill>
                  <a:srgbClr val="666666"/>
                </a:solidFill>
                <a:latin typeface="Calibri" pitchFamily="34" charset="0"/>
                <a:ea typeface="Calibri" pitchFamily="34" charset="-122"/>
                <a:cs typeface="Calibri" pitchFamily="34" charset="-120"/>
              </a:rPr>
              <a:t>Nometnē ieteicams saglabāt un palielināt dalībnieku emocionālo spriedzi, kāpinātu interesi par notikumu norisi.</a:t>
            </a:r>
            <a:endParaRPr lang="en-US" sz="1300" dirty="0"/>
          </a:p>
        </p:txBody>
      </p:sp>
      <p:pic>
        <p:nvPicPr>
          <p:cNvPr id="9" name="Image 0" descr="/home/claude/temporitms_nometne.png"/>
          <p:cNvPicPr>
            <a:picLocks noChangeAspect="1"/>
          </p:cNvPicPr>
          <p:nvPr/>
        </p:nvPicPr>
        <p:blipFill>
          <a:blip r:embed="rId3"/>
          <a:srcRect/>
          <a:stretch/>
        </p:blipFill>
        <p:spPr>
          <a:xfrm>
            <a:off x="3383280" y="749808"/>
            <a:ext cx="5486400" cy="42291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TEMPORITMS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Vienas dienas</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temporitma</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līknes piemērs</a:t>
            </a:r>
            <a:endParaRPr lang="en-US" sz="21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pic>
        <p:nvPicPr>
          <p:cNvPr id="8" name="Image 0" descr="/home/claude/temporitms_diena.png"/>
          <p:cNvPicPr>
            <a:picLocks noChangeAspect="1"/>
          </p:cNvPicPr>
          <p:nvPr/>
        </p:nvPicPr>
        <p:blipFill>
          <a:blip r:embed="rId3"/>
          <a:srcRect/>
          <a:stretch/>
        </p:blipFill>
        <p:spPr>
          <a:xfrm>
            <a:off x="3383280" y="256032"/>
            <a:ext cx="5486400" cy="46863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SATURS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100" b="1" dirty="0">
                <a:solidFill>
                  <a:srgbClr val="FFFFFF"/>
                </a:solidFill>
                <a:latin typeface="Calibri" pitchFamily="34" charset="0"/>
                <a:ea typeface="Calibri" pitchFamily="34" charset="-122"/>
                <a:cs typeface="Calibri" pitchFamily="34" charset="-120"/>
              </a:rPr>
              <a:t>Satura</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plānojums</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 tabulas</a:t>
            </a:r>
            <a:endParaRPr lang="en-US" sz="2100" dirty="0"/>
          </a:p>
          <a:p>
            <a:pPr marL="0" indent="0">
              <a:buNone/>
            </a:pPr>
            <a:r>
              <a:rPr lang="en-US" sz="2100" b="1" dirty="0">
                <a:solidFill>
                  <a:srgbClr val="FFFFFF"/>
                </a:solidFill>
                <a:latin typeface="Calibri" pitchFamily="34" charset="0"/>
                <a:ea typeface="Calibri" pitchFamily="34" charset="-122"/>
                <a:cs typeface="Calibri" pitchFamily="34" charset="-120"/>
              </a:rPr>
              <a:t>veidne</a:t>
            </a:r>
            <a:endParaRPr lang="en-US" sz="2100" dirty="0"/>
          </a:p>
        </p:txBody>
      </p:sp>
      <p:sp>
        <p:nvSpPr>
          <p:cNvPr id="7" name="Text 5"/>
          <p:cNvSpPr/>
          <p:nvPr/>
        </p:nvSpPr>
        <p:spPr>
          <a:xfrm>
            <a:off x="3383280" y="164592"/>
            <a:ext cx="5486400" cy="292608"/>
          </a:xfrm>
          <a:prstGeom prst="rect">
            <a:avLst/>
          </a:prstGeom>
          <a:noFill/>
          <a:ln/>
        </p:spPr>
        <p:txBody>
          <a:bodyPr wrap="square" rtlCol="0" anchor="ctr"/>
          <a:lstStyle/>
          <a:p>
            <a:pPr marL="0" indent="0">
              <a:buNone/>
            </a:pPr>
            <a:r>
              <a:rPr lang="en-US" sz="1400" b="1" dirty="0">
                <a:solidFill>
                  <a:srgbClr val="9E3039"/>
                </a:solidFill>
                <a:latin typeface="Calibri" pitchFamily="34" charset="0"/>
                <a:ea typeface="Calibri" pitchFamily="34" charset="-122"/>
                <a:cs typeface="Calibri" pitchFamily="34" charset="-120"/>
              </a:rPr>
              <a:t>Nometnes dienas satura plānojuma tabula</a:t>
            </a:r>
            <a:endParaRPr lang="en-US" sz="1400" dirty="0"/>
          </a:p>
        </p:txBody>
      </p:sp>
      <p:graphicFrame>
        <p:nvGraphicFramePr>
          <p:cNvPr id="68" name="Table 0"/>
          <p:cNvGraphicFramePr>
            <a:graphicFrameLocks noGrp="1"/>
          </p:cNvGraphicFramePr>
          <p:nvPr>
            <p:extLst>
              <p:ext uri="{D42A27DB-BD31-4B8C-83A1-F6EECF244321}">
                <p14:modId xmlns:p14="http://schemas.microsoft.com/office/powerpoint/2010/main" val="3285095017"/>
              </p:ext>
            </p:extLst>
          </p:nvPr>
        </p:nvGraphicFramePr>
        <p:xfrm>
          <a:off x="3383280" y="512064"/>
          <a:ext cx="5598943" cy="2765709"/>
        </p:xfrm>
        <a:graphic>
          <a:graphicData uri="http://schemas.openxmlformats.org/drawingml/2006/table">
            <a:tbl>
              <a:tblPr/>
              <a:tblGrid>
                <a:gridCol w="428951">
                  <a:extLst>
                    <a:ext uri="{9D8B030D-6E8A-4147-A177-3AD203B41FA5}">
                      <a16:colId xmlns:a16="http://schemas.microsoft.com/office/drawing/2014/main" val="20000"/>
                    </a:ext>
                  </a:extLst>
                </a:gridCol>
                <a:gridCol w="993361">
                  <a:extLst>
                    <a:ext uri="{9D8B030D-6E8A-4147-A177-3AD203B41FA5}">
                      <a16:colId xmlns:a16="http://schemas.microsoft.com/office/drawing/2014/main" val="20001"/>
                    </a:ext>
                  </a:extLst>
                </a:gridCol>
                <a:gridCol w="699868">
                  <a:extLst>
                    <a:ext uri="{9D8B030D-6E8A-4147-A177-3AD203B41FA5}">
                      <a16:colId xmlns:a16="http://schemas.microsoft.com/office/drawing/2014/main" val="20002"/>
                    </a:ext>
                  </a:extLst>
                </a:gridCol>
                <a:gridCol w="620850">
                  <a:extLst>
                    <a:ext uri="{9D8B030D-6E8A-4147-A177-3AD203B41FA5}">
                      <a16:colId xmlns:a16="http://schemas.microsoft.com/office/drawing/2014/main" val="20003"/>
                    </a:ext>
                  </a:extLst>
                </a:gridCol>
                <a:gridCol w="699868">
                  <a:extLst>
                    <a:ext uri="{9D8B030D-6E8A-4147-A177-3AD203B41FA5}">
                      <a16:colId xmlns:a16="http://schemas.microsoft.com/office/drawing/2014/main" val="20004"/>
                    </a:ext>
                  </a:extLst>
                </a:gridCol>
                <a:gridCol w="474104">
                  <a:extLst>
                    <a:ext uri="{9D8B030D-6E8A-4147-A177-3AD203B41FA5}">
                      <a16:colId xmlns:a16="http://schemas.microsoft.com/office/drawing/2014/main" val="20005"/>
                    </a:ext>
                  </a:extLst>
                </a:gridCol>
                <a:gridCol w="519257">
                  <a:extLst>
                    <a:ext uri="{9D8B030D-6E8A-4147-A177-3AD203B41FA5}">
                      <a16:colId xmlns:a16="http://schemas.microsoft.com/office/drawing/2014/main" val="20006"/>
                    </a:ext>
                  </a:extLst>
                </a:gridCol>
                <a:gridCol w="519257">
                  <a:extLst>
                    <a:ext uri="{9D8B030D-6E8A-4147-A177-3AD203B41FA5}">
                      <a16:colId xmlns:a16="http://schemas.microsoft.com/office/drawing/2014/main" val="20007"/>
                    </a:ext>
                  </a:extLst>
                </a:gridCol>
                <a:gridCol w="643427">
                  <a:extLst>
                    <a:ext uri="{9D8B030D-6E8A-4147-A177-3AD203B41FA5}">
                      <a16:colId xmlns:a16="http://schemas.microsoft.com/office/drawing/2014/main" val="20008"/>
                    </a:ext>
                  </a:extLst>
                </a:gridCol>
              </a:tblGrid>
              <a:tr h="995655">
                <a:tc>
                  <a:txBody>
                    <a:bodyPr/>
                    <a:lstStyle/>
                    <a:p>
                      <a:pPr marL="0" indent="0" algn="ctr">
                        <a:buNone/>
                      </a:pPr>
                      <a:r>
                        <a:rPr lang="en-US" sz="800" b="1" dirty="0">
                          <a:solidFill>
                            <a:srgbClr val="FFFFFF"/>
                          </a:solidFill>
                          <a:latin typeface="Calibri" pitchFamily="34" charset="0"/>
                          <a:ea typeface="Calibri" pitchFamily="34" charset="-122"/>
                          <a:cs typeface="Calibri" pitchFamily="34" charset="-120"/>
                        </a:rPr>
                        <a:t>Plkst.</a:t>
                      </a:r>
                      <a:endParaRPr lang="en-US" sz="800" dirty="0">
                        <a:latin typeface="Calibri" charset="0"/>
                        <a:ea typeface="Calibri" charset="0"/>
                        <a:cs typeface="Calibri" charset="0"/>
                      </a:endParaRPr>
                    </a:p>
                  </a:txBody>
                  <a:tcPr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7A2530"/>
                    </a:solidFill>
                  </a:tcPr>
                </a:tc>
                <a:tc>
                  <a:txBody>
                    <a:bodyPr/>
                    <a:lstStyle/>
                    <a:p>
                      <a:pPr marL="0" indent="0" algn="ctr">
                        <a:buNone/>
                      </a:pPr>
                      <a:r>
                        <a:rPr lang="en-US" sz="800" b="1" dirty="0">
                          <a:solidFill>
                            <a:srgbClr val="FFFFFF"/>
                          </a:solidFill>
                          <a:latin typeface="Calibri" pitchFamily="34" charset="0"/>
                          <a:ea typeface="Calibri" pitchFamily="34" charset="-122"/>
                          <a:cs typeface="Calibri" pitchFamily="34" charset="-120"/>
                        </a:rPr>
                        <a:t>Pasākums, mērķis, uzdevumi, norise, metodes</a:t>
                      </a:r>
                      <a:endParaRPr lang="en-US" sz="800" dirty="0">
                        <a:latin typeface="Calibri" charset="0"/>
                        <a:ea typeface="Calibri" charset="0"/>
                        <a:cs typeface="Calibri" charset="0"/>
                      </a:endParaRPr>
                    </a:p>
                  </a:txBody>
                  <a:tcPr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7A2530"/>
                    </a:solidFill>
                  </a:tcPr>
                </a:tc>
                <a:tc>
                  <a:txBody>
                    <a:bodyPr/>
                    <a:lstStyle/>
                    <a:p>
                      <a:pPr marL="0" indent="0" algn="ctr">
                        <a:buNone/>
                      </a:pPr>
                      <a:r>
                        <a:rPr lang="en-US" sz="800" b="1" dirty="0">
                          <a:solidFill>
                            <a:srgbClr val="FFFFFF"/>
                          </a:solidFill>
                          <a:latin typeface="Calibri" pitchFamily="34" charset="0"/>
                          <a:ea typeface="Calibri" pitchFamily="34" charset="-122"/>
                          <a:cs typeface="Calibri" pitchFamily="34" charset="-120"/>
                        </a:rPr>
                        <a:t>Vadītājs, iesaistītie tēli</a:t>
                      </a:r>
                      <a:endParaRPr lang="en-US" sz="800" dirty="0">
                        <a:latin typeface="Calibri" charset="0"/>
                        <a:ea typeface="Calibri" charset="0"/>
                        <a:cs typeface="Calibri" charset="0"/>
                      </a:endParaRPr>
                    </a:p>
                  </a:txBody>
                  <a:tcPr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9E3039"/>
                    </a:solidFill>
                  </a:tcPr>
                </a:tc>
                <a:tc>
                  <a:txBody>
                    <a:bodyPr/>
                    <a:lstStyle/>
                    <a:p>
                      <a:pPr marL="0" indent="0" algn="ctr">
                        <a:buNone/>
                      </a:pPr>
                      <a:r>
                        <a:rPr lang="en-US" sz="800" b="1" dirty="0">
                          <a:solidFill>
                            <a:srgbClr val="FFFFFF"/>
                          </a:solidFill>
                          <a:latin typeface="Calibri" pitchFamily="34" charset="0"/>
                          <a:ea typeface="Calibri" pitchFamily="34" charset="-122"/>
                          <a:cs typeface="Calibri" pitchFamily="34" charset="-120"/>
                        </a:rPr>
                        <a:t>Katra tēla uzdevumi</a:t>
                      </a:r>
                      <a:endParaRPr lang="en-US" sz="800" dirty="0">
                        <a:latin typeface="Calibri" charset="0"/>
                        <a:ea typeface="Calibri" charset="0"/>
                        <a:cs typeface="Calibri" charset="0"/>
                      </a:endParaRPr>
                    </a:p>
                  </a:txBody>
                  <a:tcPr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7A2530"/>
                    </a:solidFill>
                  </a:tcPr>
                </a:tc>
                <a:tc>
                  <a:txBody>
                    <a:bodyPr/>
                    <a:lstStyle/>
                    <a:p>
                      <a:pPr marL="0" indent="0" algn="ctr">
                        <a:buNone/>
                      </a:pPr>
                      <a:r>
                        <a:rPr lang="en-US" sz="800" b="1" dirty="0">
                          <a:solidFill>
                            <a:srgbClr val="FFFFFF"/>
                          </a:solidFill>
                          <a:latin typeface="Calibri" pitchFamily="34" charset="0"/>
                          <a:ea typeface="Calibri" pitchFamily="34" charset="-122"/>
                          <a:cs typeface="Calibri" pitchFamily="34" charset="-120"/>
                        </a:rPr>
                        <a:t>Aprīkojums, aksesuāri, mūzika, tērpi</a:t>
                      </a:r>
                      <a:endParaRPr lang="en-US" sz="800" dirty="0">
                        <a:latin typeface="Calibri" charset="0"/>
                        <a:ea typeface="Calibri" charset="0"/>
                        <a:cs typeface="Calibri" charset="0"/>
                      </a:endParaRPr>
                    </a:p>
                  </a:txBody>
                  <a:tcPr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9E3039"/>
                    </a:solidFill>
                  </a:tcPr>
                </a:tc>
                <a:tc>
                  <a:txBody>
                    <a:bodyPr/>
                    <a:lstStyle/>
                    <a:p>
                      <a:pPr marL="0" indent="0" algn="ctr">
                        <a:buNone/>
                      </a:pPr>
                      <a:r>
                        <a:rPr lang="en-US" sz="800" b="1" dirty="0">
                          <a:solidFill>
                            <a:srgbClr val="FFFFFF"/>
                          </a:solidFill>
                          <a:latin typeface="Calibri" pitchFamily="34" charset="0"/>
                          <a:ea typeface="Calibri" pitchFamily="34" charset="-122"/>
                          <a:cs typeface="Calibri" pitchFamily="34" charset="-120"/>
                        </a:rPr>
                        <a:t>Kad sagatavo</a:t>
                      </a:r>
                      <a:endParaRPr lang="en-US" sz="800" dirty="0">
                        <a:latin typeface="Calibri" charset="0"/>
                        <a:ea typeface="Calibri" charset="0"/>
                        <a:cs typeface="Calibri" charset="0"/>
                      </a:endParaRPr>
                    </a:p>
                  </a:txBody>
                  <a:tcPr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7A2530"/>
                    </a:solidFill>
                  </a:tcPr>
                </a:tc>
                <a:tc>
                  <a:txBody>
                    <a:bodyPr/>
                    <a:lstStyle/>
                    <a:p>
                      <a:pPr marL="0" indent="0" algn="ctr">
                        <a:buNone/>
                      </a:pPr>
                      <a:r>
                        <a:rPr lang="en-US" sz="800" b="1" dirty="0">
                          <a:solidFill>
                            <a:srgbClr val="FFFFFF"/>
                          </a:solidFill>
                          <a:latin typeface="Calibri" pitchFamily="34" charset="0"/>
                          <a:ea typeface="Calibri" pitchFamily="34" charset="-122"/>
                          <a:cs typeface="Calibri" pitchFamily="34" charset="-120"/>
                        </a:rPr>
                        <a:t>Kurš aprīko / novāc</a:t>
                      </a:r>
                      <a:endParaRPr lang="en-US" sz="800" dirty="0">
                        <a:latin typeface="Calibri" charset="0"/>
                        <a:ea typeface="Calibri" charset="0"/>
                        <a:cs typeface="Calibri" charset="0"/>
                      </a:endParaRPr>
                    </a:p>
                  </a:txBody>
                  <a:tcPr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9E3039"/>
                    </a:solidFill>
                  </a:tcPr>
                </a:tc>
                <a:tc>
                  <a:txBody>
                    <a:bodyPr/>
                    <a:lstStyle/>
                    <a:p>
                      <a:pPr marL="0" indent="0" algn="ctr">
                        <a:buNone/>
                      </a:pPr>
                      <a:r>
                        <a:rPr lang="en-US" sz="800" b="1" dirty="0">
                          <a:solidFill>
                            <a:srgbClr val="FFFFFF"/>
                          </a:solidFill>
                          <a:latin typeface="Calibri" pitchFamily="34" charset="0"/>
                          <a:ea typeface="Calibri" pitchFamily="34" charset="-122"/>
                          <a:cs typeface="Calibri" pitchFamily="34" charset="-120"/>
                        </a:rPr>
                        <a:t>Ko dara neiesaistītie</a:t>
                      </a:r>
                      <a:endParaRPr lang="en-US" sz="800" dirty="0">
                        <a:latin typeface="Calibri" charset="0"/>
                        <a:ea typeface="Calibri" charset="0"/>
                        <a:cs typeface="Calibri" charset="0"/>
                      </a:endParaRPr>
                    </a:p>
                  </a:txBody>
                  <a:tcPr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7A2530"/>
                    </a:solidFill>
                  </a:tcPr>
                </a:tc>
                <a:tc>
                  <a:txBody>
                    <a:bodyPr/>
                    <a:lstStyle/>
                    <a:p>
                      <a:pPr marL="0" indent="0" algn="ctr">
                        <a:buNone/>
                      </a:pPr>
                      <a:r>
                        <a:rPr lang="en-US" sz="800" b="1" dirty="0">
                          <a:solidFill>
                            <a:srgbClr val="FFFFFF"/>
                          </a:solidFill>
                          <a:latin typeface="Calibri" pitchFamily="34" charset="0"/>
                          <a:ea typeface="Calibri" pitchFamily="34" charset="-122"/>
                          <a:cs typeface="Calibri" pitchFamily="34" charset="-120"/>
                        </a:rPr>
                        <a:t>Analīze / atgriezeniskā saite</a:t>
                      </a:r>
                      <a:endParaRPr lang="en-US" sz="800" dirty="0">
                        <a:latin typeface="Calibri" charset="0"/>
                        <a:ea typeface="Calibri" charset="0"/>
                        <a:cs typeface="Calibri" charset="0"/>
                      </a:endParaRPr>
                    </a:p>
                  </a:txBody>
                  <a:tcPr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9E3039"/>
                    </a:solidFill>
                  </a:tcPr>
                </a:tc>
                <a:extLst>
                  <a:ext uri="{0D108BD9-81ED-4DB2-BD59-A6C34878D82A}">
                    <a16:rowId xmlns:a16="http://schemas.microsoft.com/office/drawing/2014/main" val="10000"/>
                  </a:ext>
                </a:extLst>
              </a:tr>
              <a:tr h="885027">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extLst>
                  <a:ext uri="{0D108BD9-81ED-4DB2-BD59-A6C34878D82A}">
                    <a16:rowId xmlns:a16="http://schemas.microsoft.com/office/drawing/2014/main" val="10001"/>
                  </a:ext>
                </a:extLst>
              </a:tr>
              <a:tr h="885027">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tc>
                  <a:txBody>
                    <a:bodyPr/>
                    <a:lstStyle/>
                    <a:p>
                      <a:pPr marL="0" indent="0">
                        <a:buNone/>
                      </a:pPr>
                      <a:endParaRPr lang="en-US" sz="900" dirty="0">
                        <a:latin typeface="Calibri" charset="0"/>
                        <a:ea typeface="Calibri" charset="0"/>
                        <a:cs typeface="Calibri" charset="0"/>
                      </a:endParaRPr>
                    </a:p>
                  </a:txBody>
                  <a:tcP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4F4F4"/>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SATURS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Satura</a:t>
            </a:r>
            <a:endParaRPr lang="en-US" sz="2800" dirty="0"/>
          </a:p>
          <a:p>
            <a:pPr marL="0" indent="0">
              <a:buNone/>
            </a:pPr>
            <a:r>
              <a:rPr lang="lv-LV" sz="2800" b="1" dirty="0">
                <a:solidFill>
                  <a:srgbClr val="FFFFFF"/>
                </a:solidFill>
                <a:latin typeface="Calibri" pitchFamily="34" charset="0"/>
                <a:ea typeface="Calibri" pitchFamily="34" charset="-122"/>
                <a:cs typeface="Calibri" pitchFamily="34" charset="-120"/>
              </a:rPr>
              <a:t>p</a:t>
            </a:r>
            <a:r>
              <a:rPr lang="en-US" sz="2800" b="1" dirty="0" err="1">
                <a:solidFill>
                  <a:srgbClr val="FFFFFF"/>
                </a:solidFill>
                <a:latin typeface="Calibri" pitchFamily="34" charset="0"/>
                <a:ea typeface="Calibri" pitchFamily="34" charset="-122"/>
                <a:cs typeface="Calibri" pitchFamily="34" charset="-120"/>
              </a:rPr>
              <a:t>lānojums</a:t>
            </a:r>
            <a:r>
              <a:rPr lang="lv-LV" sz="2800" b="1" dirty="0">
                <a:solidFill>
                  <a:srgbClr val="FFFFFF"/>
                </a:solidFill>
                <a:latin typeface="Calibri" pitchFamily="34" charset="0"/>
                <a:ea typeface="Calibri" pitchFamily="34" charset="-122"/>
                <a:cs typeface="Calibri" pitchFamily="34" charset="-120"/>
              </a:rPr>
              <a:t> -</a:t>
            </a:r>
            <a:r>
              <a:rPr lang="lv-LV" sz="2800" dirty="0"/>
              <a:t> </a:t>
            </a:r>
            <a:r>
              <a:rPr lang="lv-LV" sz="2800" b="1" dirty="0">
                <a:solidFill>
                  <a:srgbClr val="FFFFFF"/>
                </a:solidFill>
                <a:latin typeface="Calibri" pitchFamily="34" charset="0"/>
                <a:ea typeface="Calibri" pitchFamily="34" charset="-122"/>
                <a:cs typeface="Calibri" pitchFamily="34" charset="-120"/>
              </a:rPr>
              <a:t>maksimāli pārdomāts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37560" y="27432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Tabulas kolonnu skaidrojums — katrai dienai:</a:t>
            </a:r>
            <a:endParaRPr lang="en-US" sz="2400" dirty="0"/>
          </a:p>
        </p:txBody>
      </p:sp>
      <p:sp>
        <p:nvSpPr>
          <p:cNvPr id="9" name="Text 7"/>
          <p:cNvSpPr/>
          <p:nvPr/>
        </p:nvSpPr>
        <p:spPr>
          <a:xfrm>
            <a:off x="3429000" y="97840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Dienas mērķis un dienas uzdevumi</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Katram pasākumā norādīt:</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Laiku, pasākumu un tā mērķi/uzdevumus, norisi, īstenošanas metodes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Pasākuma vadītājs, iesaistītie tēli (pedagogi, dalībnieki)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Vajadzīgais aprīkojums — mūzika, gaismas, tērpi, noformējums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Kad pasākumu sagatavo, izmēģina; kas, kad aprīko un novāc</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Ko dara neiesaistītie pedagogi; kā, kad tiks veikta refleksija</a:t>
            </a:r>
            <a:endParaRPr lang="en-US" sz="2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TĒLS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lv-LV" sz="2800" b="1" dirty="0">
                <a:solidFill>
                  <a:srgbClr val="FFFFFF"/>
                </a:solidFill>
                <a:latin typeface="Calibri" pitchFamily="34" charset="0"/>
                <a:ea typeface="Calibri" pitchFamily="34" charset="-122"/>
                <a:cs typeface="Calibri" pitchFamily="34" charset="-120"/>
              </a:rPr>
              <a:t>Nometnes tēlu veido</a:t>
            </a:r>
          </a:p>
          <a:p>
            <a:pPr marL="0" indent="0">
              <a:buNone/>
            </a:pPr>
            <a:r>
              <a:rPr lang="lv-LV" sz="2800" b="1" dirty="0">
                <a:solidFill>
                  <a:srgbClr val="FFFFFF"/>
                </a:solidFill>
                <a:latin typeface="Calibri" pitchFamily="34" charset="0"/>
                <a:ea typeface="Calibri" pitchFamily="34" charset="-122"/>
                <a:cs typeface="Calibri" pitchFamily="34" charset="-120"/>
              </a:rPr>
              <a:t>s</a:t>
            </a:r>
            <a:r>
              <a:rPr lang="en-US" sz="2800" b="1" dirty="0" err="1">
                <a:solidFill>
                  <a:srgbClr val="FFFFFF"/>
                </a:solidFill>
                <a:latin typeface="Calibri" pitchFamily="34" charset="0"/>
                <a:ea typeface="Calibri" pitchFamily="34" charset="-122"/>
                <a:cs typeface="Calibri" pitchFamily="34" charset="-120"/>
              </a:rPr>
              <a:t>kaidrs</a:t>
            </a:r>
            <a:r>
              <a:rPr lang="lv-LV" sz="2800" b="1" dirty="0">
                <a:solidFill>
                  <a:srgbClr val="FFFFFF"/>
                </a:solidFill>
                <a:latin typeface="Calibri" pitchFamily="34" charset="0"/>
                <a:ea typeface="Calibri" pitchFamily="34" charset="-122"/>
                <a:cs typeface="Calibri" pitchFamily="34" charset="-120"/>
              </a:rPr>
              <a:t>, interesants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stāsts par</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nometni</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Lai nometnes tēls veidotos patiess un pievilcīgs</a:t>
            </a:r>
            <a:endParaRPr lang="en-US" sz="2400" dirty="0"/>
          </a:p>
        </p:txBody>
      </p:sp>
      <p:sp>
        <p:nvSpPr>
          <p:cNvPr id="9" name="Text 7"/>
          <p:cNvSpPr/>
          <p:nvPr/>
        </p:nvSpPr>
        <p:spPr>
          <a:xfrm>
            <a:off x="3383280" y="862350"/>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Jāsniedz skaidrs priekšstats par nometnes vērtībām, sūtību, jēgu</a:t>
            </a:r>
            <a:endParaRPr lang="en-US" sz="2000" dirty="0"/>
          </a:p>
          <a:p>
            <a:pPr marL="0" indent="0">
              <a:spcAft>
                <a:spcPts val="300"/>
              </a:spcAft>
              <a:buNone/>
            </a:pPr>
            <a:r>
              <a:rPr lang="en-US" sz="2000" b="1" dirty="0">
                <a:solidFill>
                  <a:srgbClr val="1A1A1A"/>
                </a:solidFill>
                <a:latin typeface="Calibri" pitchFamily="34" charset="0"/>
                <a:ea typeface="Calibri" pitchFamily="34" charset="-122"/>
                <a:cs typeface="Calibri" pitchFamily="34" charset="-120"/>
              </a:rPr>
              <a:t>Jābūt pilnīgai skaidrībai par:</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Kāpēc nometne?</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Kam nometne?</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Kāds ir nometnes rezultāts?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Kā sasniegsim šo rezultātu?</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Stāstam jāparāda nometnes vērtība un dalībnieku ieguvumi — kāds būs nometnes "pievienotās vērtības grozs"?</a:t>
            </a:r>
            <a:endParaRPr lang="en-US" sz="2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SATURS KĀ TĒLS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Saturs</a:t>
            </a:r>
            <a:endParaRPr lang="en-US" sz="2800" dirty="0"/>
          </a:p>
          <a:p>
            <a:pPr marL="0" indent="0">
              <a:buNone/>
            </a:pPr>
            <a:r>
              <a:rPr lang="en-US" sz="2800" b="1" dirty="0" err="1">
                <a:solidFill>
                  <a:srgbClr val="FFFFFF"/>
                </a:solidFill>
                <a:latin typeface="Calibri" pitchFamily="34" charset="0"/>
                <a:ea typeface="Calibri" pitchFamily="34" charset="-122"/>
                <a:cs typeface="Calibri" pitchFamily="34" charset="-120"/>
              </a:rPr>
              <a:t>veido</a:t>
            </a:r>
            <a:endParaRPr lang="en-US" sz="2800" dirty="0"/>
          </a:p>
          <a:p>
            <a:pPr marL="0" indent="0">
              <a:buNone/>
            </a:pPr>
            <a:r>
              <a:rPr lang="en-US" sz="2800" b="1" dirty="0" err="1">
                <a:solidFill>
                  <a:srgbClr val="FFFFFF"/>
                </a:solidFill>
                <a:latin typeface="Calibri" pitchFamily="34" charset="0"/>
                <a:ea typeface="Calibri" pitchFamily="34" charset="-122"/>
                <a:cs typeface="Calibri" pitchFamily="34" charset="-120"/>
              </a:rPr>
              <a:t>reputācij</a:t>
            </a:r>
            <a:r>
              <a:rPr lang="lv-LV" sz="2800" b="1" dirty="0">
                <a:solidFill>
                  <a:srgbClr val="FFFFFF"/>
                </a:solidFill>
                <a:latin typeface="Calibri" pitchFamily="34" charset="0"/>
                <a:ea typeface="Calibri" pitchFamily="34" charset="-122"/>
                <a:cs typeface="Calibri" pitchFamily="34" charset="-120"/>
              </a:rPr>
              <a:t>u</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saturs kā nometnes tēls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Nometnes saturs un skaidrs stāsts par to ir pamats izvēlei doties vai nedoties uz nometni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Kvalitatīvs nometnes saturs veido augstu reputāciju "nometņu tirgū"</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Labi stāsti par nometnes saturu dažādās mediju platformās palielina nometnes atpazīstamību</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Satura atspoguļojums dažādos medijos veido auditorijas uzticēšanos nometnei</a:t>
            </a:r>
            <a:endParaRPr lang="en-US" sz="2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MĀRKETINGS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Saturs</a:t>
            </a:r>
            <a:endParaRPr lang="en-US" sz="2800" dirty="0"/>
          </a:p>
          <a:p>
            <a:pPr marL="0" indent="0">
              <a:buNone/>
            </a:pPr>
            <a:r>
              <a:rPr lang="en-US" sz="2800" b="1" dirty="0" err="1">
                <a:solidFill>
                  <a:srgbClr val="FFFFFF"/>
                </a:solidFill>
                <a:latin typeface="Calibri" pitchFamily="34" charset="0"/>
                <a:ea typeface="Calibri" pitchFamily="34" charset="-122"/>
                <a:cs typeface="Calibri" pitchFamily="34" charset="-120"/>
              </a:rPr>
              <a:t>kā</a:t>
            </a:r>
            <a:r>
              <a:rPr lang="en-US" sz="2800" b="1" dirty="0">
                <a:solidFill>
                  <a:srgbClr val="FFFFFF"/>
                </a:solidFill>
                <a:latin typeface="Calibri" pitchFamily="34" charset="0"/>
                <a:ea typeface="Calibri" pitchFamily="34" charset="-122"/>
                <a:cs typeface="Calibri" pitchFamily="34" charset="-120"/>
              </a:rPr>
              <a:t> </a:t>
            </a:r>
            <a:r>
              <a:rPr lang="en-US" sz="2800" b="1" dirty="0" err="1">
                <a:solidFill>
                  <a:srgbClr val="FFFFFF"/>
                </a:solidFill>
                <a:latin typeface="Calibri" pitchFamily="34" charset="0"/>
                <a:ea typeface="Calibri" pitchFamily="34" charset="-122"/>
                <a:cs typeface="Calibri" pitchFamily="34" charset="-120"/>
              </a:rPr>
              <a:t>mārketing</a:t>
            </a:r>
            <a:r>
              <a:rPr lang="lv-LV" sz="2800" b="1" dirty="0">
                <a:solidFill>
                  <a:srgbClr val="FFFFFF"/>
                </a:solidFill>
                <a:latin typeface="Calibri" pitchFamily="34" charset="0"/>
                <a:ea typeface="Calibri" pitchFamily="34" charset="-122"/>
                <a:cs typeface="Calibri" pitchFamily="34" charset="-120"/>
              </a:rPr>
              <a:t>a līdzeklis</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satura izklāsts — arī </a:t>
            </a:r>
            <a:r>
              <a:rPr lang="en-US" sz="2400" b="1" dirty="0" err="1">
                <a:solidFill>
                  <a:srgbClr val="9E3039"/>
                </a:solidFill>
                <a:latin typeface="Calibri" pitchFamily="34" charset="0"/>
                <a:ea typeface="Calibri" pitchFamily="34" charset="-122"/>
                <a:cs typeface="Calibri" pitchFamily="34" charset="-120"/>
              </a:rPr>
              <a:t>mārketings</a:t>
            </a:r>
            <a:r>
              <a:rPr lang="en-US" sz="2400" b="1" dirty="0">
                <a:solidFill>
                  <a:srgbClr val="9E3039"/>
                </a:solidFill>
                <a:latin typeface="Calibri" pitchFamily="34" charset="0"/>
                <a:ea typeface="Calibri" pitchFamily="34" charset="-122"/>
                <a:cs typeface="Calibri" pitchFamily="34" charset="-120"/>
              </a:rPr>
              <a:t> </a:t>
            </a:r>
            <a:endParaRPr lang="en-US" sz="2400" dirty="0"/>
          </a:p>
        </p:txBody>
      </p:sp>
      <p:sp>
        <p:nvSpPr>
          <p:cNvPr id="9" name="Text 7"/>
          <p:cNvSpPr/>
          <p:nvPr/>
        </p:nvSpPr>
        <p:spPr>
          <a:xfrm>
            <a:off x="3383280" y="97840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Palīdz izveidot viedokli, radīt nometnes tēlu sabiedrībā, demonstrēt vērtības</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Iepazīstina auditoriju ar jūsu nometni un tās unikālajām īpašībām</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Stāsta par nometni un par cilvēkiem, kas to veido</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Demonstrē jūsu komandas un personisko profesionalitāti</a:t>
            </a:r>
            <a:endParaRPr lang="en-US" sz="2000" dirty="0"/>
          </a:p>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Kvalitatīvs un lietderīgs saturs paaugstina uzticēšanos jūsu nometnei</a:t>
            </a:r>
            <a:endParaRPr lang="en-US" sz="2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MĀRKETINGS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lv-LV" sz="2800" b="1" dirty="0">
                <a:solidFill>
                  <a:srgbClr val="FFFFFF"/>
                </a:solidFill>
                <a:latin typeface="Calibri" pitchFamily="34" charset="0"/>
                <a:ea typeface="Calibri" pitchFamily="34" charset="-122"/>
                <a:cs typeface="Calibri" pitchFamily="34" charset="-120"/>
              </a:rPr>
              <a:t>Saistošs, interesants, dziļš saturs – pamats i</a:t>
            </a:r>
            <a:r>
              <a:rPr lang="en-US" sz="2800" b="1" dirty="0" err="1">
                <a:solidFill>
                  <a:srgbClr val="FFFFFF"/>
                </a:solidFill>
                <a:latin typeface="Calibri" pitchFamily="34" charset="0"/>
                <a:ea typeface="Calibri" pitchFamily="34" charset="-122"/>
                <a:cs typeface="Calibri" pitchFamily="34" charset="-120"/>
              </a:rPr>
              <a:t>lgtermiņa</a:t>
            </a:r>
            <a:r>
              <a:rPr lang="lv-LV" sz="2800" dirty="0"/>
              <a:t> </a:t>
            </a:r>
            <a:r>
              <a:rPr lang="en-US" sz="2800" b="1" dirty="0" err="1">
                <a:solidFill>
                  <a:srgbClr val="FFFFFF"/>
                </a:solidFill>
                <a:latin typeface="Calibri" pitchFamily="34" charset="0"/>
                <a:ea typeface="Calibri" pitchFamily="34" charset="-122"/>
                <a:cs typeface="Calibri" pitchFamily="34" charset="-120"/>
              </a:rPr>
              <a:t>attiecīb</a:t>
            </a:r>
            <a:r>
              <a:rPr lang="lv-LV" sz="2800" b="1" dirty="0" err="1">
                <a:solidFill>
                  <a:srgbClr val="FFFFFF"/>
                </a:solidFill>
                <a:latin typeface="Calibri" pitchFamily="34" charset="0"/>
                <a:ea typeface="Calibri" pitchFamily="34" charset="-122"/>
                <a:cs typeface="Calibri" pitchFamily="34" charset="-120"/>
              </a:rPr>
              <a:t>ām</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ar dalībniekiem</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Nometnes satura izklāsts — arī </a:t>
            </a:r>
            <a:r>
              <a:rPr lang="en-US" sz="2400" b="1" dirty="0" err="1">
                <a:solidFill>
                  <a:srgbClr val="9E3039"/>
                </a:solidFill>
                <a:latin typeface="Calibri" pitchFamily="34" charset="0"/>
                <a:ea typeface="Calibri" pitchFamily="34" charset="-122"/>
                <a:cs typeface="Calibri" pitchFamily="34" charset="-120"/>
              </a:rPr>
              <a:t>mārketings</a:t>
            </a:r>
            <a:r>
              <a:rPr lang="en-US" sz="2400" b="1" dirty="0">
                <a:solidFill>
                  <a:srgbClr val="9E3039"/>
                </a:solidFill>
                <a:latin typeface="Calibri" pitchFamily="34" charset="0"/>
                <a:ea typeface="Calibri" pitchFamily="34" charset="-122"/>
                <a:cs typeface="Calibri" pitchFamily="34" charset="-120"/>
              </a:rPr>
              <a:t> </a:t>
            </a:r>
            <a:endParaRPr lang="en-US" sz="2400" dirty="0"/>
          </a:p>
        </p:txBody>
      </p:sp>
      <p:sp>
        <p:nvSpPr>
          <p:cNvPr id="9" name="Text 7"/>
          <p:cNvSpPr/>
          <p:nvPr/>
        </p:nvSpPr>
        <p:spPr>
          <a:xfrm>
            <a:off x="3429000" y="869383"/>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Kvalitatīvi izstāstīts stāsts paaugstina lojalitāti nometnei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Veido ilgtermiņa attiecības ar dalībniekiem un viņu vecākiem, atbild uz šaubām un jautājumiem</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"Maigi ved" pie lēmuma pieņemšanas par dalību nometnē</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Palīdz uzturēt saziņu, vienlaikus dod idejas nometnes pilnveidei, izmantojot atsauksmes</a:t>
            </a:r>
            <a:endParaRPr lang="en-US" sz="2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9E3039"/>
          </a:solidFill>
          <a:ln w="12700">
            <a:solidFill>
              <a:srgbClr val="9E3039"/>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NOMETNES MĀRKETINGS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Jo</a:t>
            </a:r>
            <a:r>
              <a:rPr lang="lv-LV" sz="2800" b="1" dirty="0">
                <a:solidFill>
                  <a:srgbClr val="FFFFFF"/>
                </a:solidFill>
                <a:latin typeface="Calibri" pitchFamily="34" charset="0"/>
                <a:ea typeface="Calibri" pitchFamily="34" charset="-122"/>
                <a:cs typeface="Calibri" pitchFamily="34" charset="-120"/>
              </a:rPr>
              <a:t> </a:t>
            </a:r>
            <a:r>
              <a:rPr lang="en-US" sz="2800" b="1" dirty="0" err="1">
                <a:solidFill>
                  <a:srgbClr val="FFFFFF"/>
                </a:solidFill>
                <a:latin typeface="Calibri" pitchFamily="34" charset="0"/>
                <a:ea typeface="Calibri" pitchFamily="34" charset="-122"/>
                <a:cs typeface="Calibri" pitchFamily="34" charset="-120"/>
              </a:rPr>
              <a:t>kvalitatīv</a:t>
            </a:r>
            <a:r>
              <a:rPr lang="lv-LV" sz="2800" b="1" dirty="0" err="1">
                <a:solidFill>
                  <a:srgbClr val="FFFFFF"/>
                </a:solidFill>
                <a:latin typeface="Calibri" pitchFamily="34" charset="0"/>
                <a:ea typeface="Calibri" pitchFamily="34" charset="-122"/>
                <a:cs typeface="Calibri" pitchFamily="34" charset="-120"/>
              </a:rPr>
              <a:t>āks</a:t>
            </a:r>
            <a:endParaRPr lang="en-US" sz="2800" dirty="0"/>
          </a:p>
          <a:p>
            <a:pPr marL="0" indent="0">
              <a:buNone/>
            </a:pPr>
            <a:r>
              <a:rPr lang="en-US" sz="2800" b="1" dirty="0" err="1">
                <a:solidFill>
                  <a:srgbClr val="FFFFFF"/>
                </a:solidFill>
                <a:latin typeface="Calibri" pitchFamily="34" charset="0"/>
                <a:ea typeface="Calibri" pitchFamily="34" charset="-122"/>
                <a:cs typeface="Calibri" pitchFamily="34" charset="-120"/>
              </a:rPr>
              <a:t>satur</a:t>
            </a:r>
            <a:r>
              <a:rPr lang="lv-LV" sz="2800" b="1" dirty="0">
                <a:solidFill>
                  <a:srgbClr val="FFFFFF"/>
                </a:solidFill>
                <a:latin typeface="Calibri" pitchFamily="34" charset="0"/>
                <a:ea typeface="Calibri" pitchFamily="34" charset="-122"/>
                <a:cs typeface="Calibri" pitchFamily="34" charset="-120"/>
              </a:rPr>
              <a:t>s</a:t>
            </a:r>
            <a:r>
              <a:rPr lang="en-US" sz="2800" b="1" dirty="0">
                <a:solidFill>
                  <a:srgbClr val="FFFFFF"/>
                </a:solidFill>
                <a:latin typeface="Calibri" pitchFamily="34" charset="0"/>
                <a:ea typeface="Calibri" pitchFamily="34" charset="-122"/>
                <a:cs typeface="Calibri" pitchFamily="34" charset="-120"/>
              </a:rPr>
              <a:t>,</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jo lielāka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interese</a:t>
            </a:r>
            <a:endParaRPr lang="en-US" sz="2800" dirty="0"/>
          </a:p>
        </p:txBody>
      </p:sp>
      <p:sp>
        <p:nvSpPr>
          <p:cNvPr id="7" name="Shape 5"/>
          <p:cNvSpPr/>
          <p:nvPr/>
        </p:nvSpPr>
        <p:spPr>
          <a:xfrm>
            <a:off x="3108960" y="0"/>
            <a:ext cx="6035040" cy="5143500"/>
          </a:xfrm>
          <a:prstGeom prst="rect">
            <a:avLst/>
          </a:prstGeom>
          <a:solidFill>
            <a:srgbClr val="FFFFFF"/>
          </a:solidFill>
          <a:ln w="12700">
            <a:solidFill>
              <a:srgbClr val="FFFFFF"/>
            </a:solidFill>
            <a:prstDash val="solid"/>
          </a:ln>
        </p:spPr>
        <p:txBody>
          <a:bodyPr/>
          <a:lstStyle/>
          <a:p>
            <a:endParaRPr lang="lv-LV"/>
          </a:p>
        </p:txBody>
      </p:sp>
      <p:sp>
        <p:nvSpPr>
          <p:cNvPr id="8" name="Text 6"/>
          <p:cNvSpPr/>
          <p:nvPr/>
        </p:nvSpPr>
        <p:spPr>
          <a:xfrm>
            <a:off x="3383280" y="228600"/>
            <a:ext cx="5486400" cy="411480"/>
          </a:xfrm>
          <a:prstGeom prst="rect">
            <a:avLst/>
          </a:prstGeom>
          <a:noFill/>
          <a:ln/>
        </p:spPr>
        <p:txBody>
          <a:bodyPr wrap="square" rtlCol="0" anchor="ctr"/>
          <a:lstStyle/>
          <a:p>
            <a:pPr marL="0" indent="0">
              <a:buNone/>
            </a:pPr>
            <a:r>
              <a:rPr lang="en-US" sz="2400" b="1" dirty="0">
                <a:solidFill>
                  <a:srgbClr val="9E3039"/>
                </a:solidFill>
                <a:latin typeface="Calibri" pitchFamily="34" charset="0"/>
                <a:ea typeface="Calibri" pitchFamily="34" charset="-122"/>
                <a:cs typeface="Calibri" pitchFamily="34" charset="-120"/>
              </a:rPr>
              <a:t>Satura izklāsta efekts</a:t>
            </a:r>
            <a:endParaRPr lang="en-US" sz="2400" dirty="0"/>
          </a:p>
        </p:txBody>
      </p:sp>
      <p:sp>
        <p:nvSpPr>
          <p:cNvPr id="9" name="Text 7"/>
          <p:cNvSpPr/>
          <p:nvPr/>
        </p:nvSpPr>
        <p:spPr>
          <a:xfrm>
            <a:off x="3383280" y="704088"/>
            <a:ext cx="5486400" cy="4165092"/>
          </a:xfrm>
          <a:prstGeom prst="rect">
            <a:avLst/>
          </a:prstGeom>
          <a:noFill/>
          <a:ln/>
        </p:spPr>
        <p:txBody>
          <a:bodyPr wrap="square" rtlCol="0" anchor="t"/>
          <a:lstStyle/>
          <a:p>
            <a:pPr marL="342900" indent="-342900">
              <a:spcAft>
                <a:spcPts val="200"/>
              </a:spcAft>
              <a:buSzPct val="100000"/>
              <a:buChar char="•"/>
            </a:pPr>
            <a:r>
              <a:rPr lang="en-US" sz="2000" b="1" dirty="0">
                <a:solidFill>
                  <a:srgbClr val="1A1A1A"/>
                </a:solidFill>
                <a:latin typeface="Calibri" pitchFamily="34" charset="0"/>
                <a:ea typeface="Calibri" pitchFamily="34" charset="-122"/>
                <a:cs typeface="Calibri" pitchFamily="34" charset="-120"/>
              </a:rPr>
              <a:t>Kvalitatīvs saturs notur dalībniekus, paaugstinot lojalitāti un piedāvājot atkal un atkal piedalīties nometnē</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Palielina iespējas rīkot vairāk nometņu, piesaistīt lielāku dalībnieku daudzumu</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Jo vairāk kvalitatīva un unikāla satura, jo lielāka interese par nometni</a:t>
            </a:r>
            <a:endParaRPr lang="en-US" sz="2000" dirty="0"/>
          </a:p>
          <a:p>
            <a:pPr marL="342900" indent="-342900">
              <a:spcAft>
                <a:spcPts val="200"/>
              </a:spcAft>
              <a:buSzPct val="100000"/>
              <a:buChar char="•"/>
            </a:pPr>
            <a:r>
              <a:rPr lang="en-US" sz="2000" dirty="0">
                <a:solidFill>
                  <a:srgbClr val="3A3A3A"/>
                </a:solidFill>
                <a:latin typeface="Calibri" pitchFamily="34" charset="0"/>
                <a:ea typeface="Calibri" pitchFamily="34" charset="-122"/>
                <a:cs typeface="Calibri" pitchFamily="34" charset="-120"/>
              </a:rPr>
              <a:t>Labas publikācijas palielina nometnes atpazīstamību un reitingu tiešsaistes meklētājos</a:t>
            </a:r>
            <a:endParaRPr lang="en-US" sz="2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2C5F2D"/>
          </a:solidFill>
          <a:ln w="12700">
            <a:solidFill>
              <a:srgbClr val="2C5F2D"/>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1E4A1F"/>
          </a:solidFill>
          <a:ln w="12700">
            <a:solidFill>
              <a:srgbClr val="1E4A1F"/>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DARBS GRUPĀS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800" b="1" dirty="0">
                <a:solidFill>
                  <a:srgbClr val="FFFFFF"/>
                </a:solidFill>
                <a:latin typeface="Calibri" pitchFamily="34" charset="0"/>
                <a:ea typeface="Calibri" pitchFamily="34" charset="-122"/>
                <a:cs typeface="Calibri" pitchFamily="34" charset="-120"/>
              </a:rPr>
              <a:t>Uzrakstiet</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7 dienu</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nometnes</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sižeta</a:t>
            </a:r>
            <a:endParaRPr lang="en-US" sz="2800" dirty="0"/>
          </a:p>
          <a:p>
            <a:pPr marL="0" indent="0">
              <a:buNone/>
            </a:pPr>
            <a:r>
              <a:rPr lang="en-US" sz="2800" b="1" dirty="0">
                <a:solidFill>
                  <a:srgbClr val="FFFFFF"/>
                </a:solidFill>
                <a:latin typeface="Calibri" pitchFamily="34" charset="0"/>
                <a:ea typeface="Calibri" pitchFamily="34" charset="-122"/>
                <a:cs typeface="Calibri" pitchFamily="34" charset="-120"/>
              </a:rPr>
              <a:t>shēmu!</a:t>
            </a:r>
            <a:endParaRPr lang="en-US" sz="2800" dirty="0"/>
          </a:p>
        </p:txBody>
      </p:sp>
      <p:sp>
        <p:nvSpPr>
          <p:cNvPr id="7" name="Shape 5"/>
          <p:cNvSpPr/>
          <p:nvPr/>
        </p:nvSpPr>
        <p:spPr>
          <a:xfrm>
            <a:off x="3108960" y="0"/>
            <a:ext cx="6035040" cy="5143500"/>
          </a:xfrm>
          <a:prstGeom prst="rect">
            <a:avLst/>
          </a:prstGeom>
          <a:solidFill>
            <a:srgbClr val="3A7D44"/>
          </a:solidFill>
          <a:ln w="12700">
            <a:solidFill>
              <a:srgbClr val="3A7D44"/>
            </a:solidFill>
            <a:prstDash val="solid"/>
          </a:ln>
        </p:spPr>
        <p:txBody>
          <a:bodyPr/>
          <a:lstStyle/>
          <a:p>
            <a:endParaRPr lang="lv-LV"/>
          </a:p>
        </p:txBody>
      </p:sp>
      <p:sp>
        <p:nvSpPr>
          <p:cNvPr id="8" name="Shape 6"/>
          <p:cNvSpPr/>
          <p:nvPr/>
        </p:nvSpPr>
        <p:spPr>
          <a:xfrm>
            <a:off x="3108960" y="0"/>
            <a:ext cx="6035040" cy="59436"/>
          </a:xfrm>
          <a:prstGeom prst="rect">
            <a:avLst/>
          </a:prstGeom>
          <a:solidFill>
            <a:srgbClr val="2C5F2D"/>
          </a:solidFill>
          <a:ln w="12700">
            <a:solidFill>
              <a:srgbClr val="2C5F2D"/>
            </a:solidFill>
            <a:prstDash val="solid"/>
          </a:ln>
        </p:spPr>
        <p:txBody>
          <a:bodyPr/>
          <a:lstStyle/>
          <a:p>
            <a:endParaRPr lang="lv-LV"/>
          </a:p>
        </p:txBody>
      </p:sp>
      <p:sp>
        <p:nvSpPr>
          <p:cNvPr id="9" name="Shape 7"/>
          <p:cNvSpPr/>
          <p:nvPr/>
        </p:nvSpPr>
        <p:spPr>
          <a:xfrm>
            <a:off x="3108960" y="0"/>
            <a:ext cx="73152" cy="5143500"/>
          </a:xfrm>
          <a:prstGeom prst="rect">
            <a:avLst/>
          </a:prstGeom>
          <a:solidFill>
            <a:srgbClr val="2C5F2D"/>
          </a:solidFill>
          <a:ln w="12700">
            <a:solidFill>
              <a:srgbClr val="2C5F2D"/>
            </a:solidFill>
            <a:prstDash val="solid"/>
          </a:ln>
        </p:spPr>
        <p:txBody>
          <a:bodyPr/>
          <a:lstStyle/>
          <a:p>
            <a:endParaRPr lang="lv-LV"/>
          </a:p>
        </p:txBody>
      </p:sp>
      <p:sp>
        <p:nvSpPr>
          <p:cNvPr id="10" name="Text 8"/>
          <p:cNvSpPr/>
          <p:nvPr/>
        </p:nvSpPr>
        <p:spPr>
          <a:xfrm>
            <a:off x="3429000" y="201168"/>
            <a:ext cx="5440680" cy="45720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Uzdevums: sižeta izklāsts</a:t>
            </a:r>
            <a:endParaRPr lang="en-US" sz="2400" dirty="0"/>
          </a:p>
        </p:txBody>
      </p:sp>
      <p:sp>
        <p:nvSpPr>
          <p:cNvPr id="11" name="Text 9"/>
          <p:cNvSpPr/>
          <p:nvPr/>
        </p:nvSpPr>
        <p:spPr>
          <a:xfrm>
            <a:off x="3429000" y="804672"/>
            <a:ext cx="5440680" cy="4064508"/>
          </a:xfrm>
          <a:prstGeom prst="rect">
            <a:avLst/>
          </a:prstGeom>
          <a:noFill/>
          <a:ln/>
        </p:spPr>
        <p:txBody>
          <a:bodyPr wrap="square" rtlCol="0" anchor="t"/>
          <a:lstStyle/>
          <a:p>
            <a:pPr marL="0" indent="0">
              <a:spcAft>
                <a:spcPts val="400"/>
              </a:spcAft>
              <a:buNone/>
            </a:pPr>
            <a:r>
              <a:rPr lang="en-US" sz="2000" dirty="0">
                <a:solidFill>
                  <a:srgbClr val="FFFFFF"/>
                </a:solidFill>
                <a:latin typeface="Calibri" pitchFamily="34" charset="0"/>
                <a:ea typeface="Calibri" pitchFamily="34" charset="-122"/>
                <a:cs typeface="Calibri" pitchFamily="34" charset="-120"/>
              </a:rPr>
              <a:t>Ar MI palīdzību, izmantojot darba lapas:</a:t>
            </a:r>
            <a:endParaRPr lang="en-US" sz="2000" dirty="0"/>
          </a:p>
          <a:p>
            <a:pPr marL="342900" indent="-342900">
              <a:spcAft>
                <a:spcPts val="400"/>
              </a:spcAft>
              <a:buSzPct val="100000"/>
              <a:buChar char="•"/>
            </a:pPr>
            <a:r>
              <a:rPr lang="en-US" sz="2000" dirty="0">
                <a:solidFill>
                  <a:srgbClr val="FFFFFF"/>
                </a:solidFill>
                <a:latin typeface="Calibri" pitchFamily="34" charset="0"/>
                <a:ea typeface="Calibri" pitchFamily="34" charset="-122"/>
                <a:cs typeface="Calibri" pitchFamily="34" charset="-120"/>
              </a:rPr>
              <a:t>Uzrakstiet savas 7 dienu nometnes sižeta shematisku izklāstu</a:t>
            </a:r>
            <a:endParaRPr lang="en-US" sz="2000" dirty="0"/>
          </a:p>
          <a:p>
            <a:pPr marL="342900" indent="-342900">
              <a:spcAft>
                <a:spcPts val="400"/>
              </a:spcAft>
              <a:buSzPct val="100000"/>
              <a:buChar char="•"/>
            </a:pPr>
            <a:r>
              <a:rPr lang="en-US" sz="2000" dirty="0">
                <a:solidFill>
                  <a:srgbClr val="FFFFFF"/>
                </a:solidFill>
                <a:latin typeface="Calibri" pitchFamily="34" charset="0"/>
                <a:ea typeface="Calibri" pitchFamily="34" charset="-122"/>
                <a:cs typeface="Calibri" pitchFamily="34" charset="-120"/>
              </a:rPr>
              <a:t>Nosauciet katras dienas galveno tēmu</a:t>
            </a:r>
            <a:endParaRPr lang="en-US" sz="2000" dirty="0"/>
          </a:p>
          <a:p>
            <a:pPr marL="342900" indent="-342900">
              <a:spcAft>
                <a:spcPts val="400"/>
              </a:spcAft>
              <a:buSzPct val="100000"/>
              <a:buChar char="•"/>
            </a:pPr>
            <a:r>
              <a:rPr lang="en-US" sz="2000" dirty="0">
                <a:solidFill>
                  <a:srgbClr val="FFFFFF"/>
                </a:solidFill>
                <a:latin typeface="Calibri" pitchFamily="34" charset="0"/>
                <a:ea typeface="Calibri" pitchFamily="34" charset="-122"/>
                <a:cs typeface="Calibri" pitchFamily="34" charset="-120"/>
              </a:rPr>
              <a:t>Kopā jāveido caurviju darbība no ievada līdz noslēgumam</a:t>
            </a:r>
            <a:endParaRPr lang="en-US" sz="2000" dirty="0"/>
          </a:p>
          <a:p>
            <a:pPr marL="342900" indent="-342900">
              <a:spcAft>
                <a:spcPts val="400"/>
              </a:spcAft>
              <a:buSzPct val="100000"/>
              <a:buChar char="•"/>
            </a:pPr>
            <a:r>
              <a:rPr lang="en-US" sz="2000" dirty="0">
                <a:solidFill>
                  <a:srgbClr val="FFFFFF"/>
                </a:solidFill>
                <a:latin typeface="Calibri" pitchFamily="34" charset="0"/>
                <a:ea typeface="Calibri" pitchFamily="34" charset="-122"/>
                <a:cs typeface="Calibri" pitchFamily="34" charset="-120"/>
              </a:rPr>
              <a:t>Prezentējiet!</a:t>
            </a:r>
            <a:endParaRPr lang="en-US" sz="2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2C5F2D"/>
          </a:solidFill>
          <a:ln w="12700">
            <a:solidFill>
              <a:srgbClr val="2C5F2D"/>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1E4A1F"/>
          </a:solidFill>
          <a:ln w="12700">
            <a:solidFill>
              <a:srgbClr val="1E4A1F"/>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DARBS GRUPĀS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Detalizēts</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plāns</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3. dienai!</a:t>
            </a:r>
            <a:endParaRPr lang="en-US" sz="2400" dirty="0"/>
          </a:p>
        </p:txBody>
      </p:sp>
      <p:sp>
        <p:nvSpPr>
          <p:cNvPr id="7" name="Shape 5"/>
          <p:cNvSpPr/>
          <p:nvPr/>
        </p:nvSpPr>
        <p:spPr>
          <a:xfrm>
            <a:off x="3108960" y="0"/>
            <a:ext cx="6035040" cy="5143500"/>
          </a:xfrm>
          <a:prstGeom prst="rect">
            <a:avLst/>
          </a:prstGeom>
          <a:solidFill>
            <a:srgbClr val="3A7D44"/>
          </a:solidFill>
          <a:ln w="12700">
            <a:solidFill>
              <a:srgbClr val="3A7D44"/>
            </a:solidFill>
            <a:prstDash val="solid"/>
          </a:ln>
        </p:spPr>
        <p:txBody>
          <a:bodyPr/>
          <a:lstStyle/>
          <a:p>
            <a:endParaRPr lang="lv-LV"/>
          </a:p>
        </p:txBody>
      </p:sp>
      <p:sp>
        <p:nvSpPr>
          <p:cNvPr id="8" name="Shape 6"/>
          <p:cNvSpPr/>
          <p:nvPr/>
        </p:nvSpPr>
        <p:spPr>
          <a:xfrm>
            <a:off x="3108960" y="0"/>
            <a:ext cx="6035040" cy="59436"/>
          </a:xfrm>
          <a:prstGeom prst="rect">
            <a:avLst/>
          </a:prstGeom>
          <a:solidFill>
            <a:srgbClr val="2C5F2D"/>
          </a:solidFill>
          <a:ln w="12700">
            <a:solidFill>
              <a:srgbClr val="2C5F2D"/>
            </a:solidFill>
            <a:prstDash val="solid"/>
          </a:ln>
        </p:spPr>
        <p:txBody>
          <a:bodyPr/>
          <a:lstStyle/>
          <a:p>
            <a:endParaRPr lang="lv-LV"/>
          </a:p>
        </p:txBody>
      </p:sp>
      <p:sp>
        <p:nvSpPr>
          <p:cNvPr id="9" name="Shape 7"/>
          <p:cNvSpPr/>
          <p:nvPr/>
        </p:nvSpPr>
        <p:spPr>
          <a:xfrm>
            <a:off x="3108960" y="0"/>
            <a:ext cx="73152" cy="5143500"/>
          </a:xfrm>
          <a:prstGeom prst="rect">
            <a:avLst/>
          </a:prstGeom>
          <a:solidFill>
            <a:srgbClr val="2C5F2D"/>
          </a:solidFill>
          <a:ln w="12700">
            <a:solidFill>
              <a:srgbClr val="2C5F2D"/>
            </a:solidFill>
            <a:prstDash val="solid"/>
          </a:ln>
        </p:spPr>
        <p:txBody>
          <a:bodyPr/>
          <a:lstStyle/>
          <a:p>
            <a:endParaRPr lang="lv-LV"/>
          </a:p>
        </p:txBody>
      </p:sp>
      <p:sp>
        <p:nvSpPr>
          <p:cNvPr id="10" name="Text 8"/>
          <p:cNvSpPr/>
          <p:nvPr/>
        </p:nvSpPr>
        <p:spPr>
          <a:xfrm>
            <a:off x="3429000" y="201168"/>
            <a:ext cx="5440680" cy="45720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Uzdevums: 3. dienas plāns</a:t>
            </a:r>
            <a:endParaRPr lang="en-US" sz="1400" dirty="0"/>
          </a:p>
        </p:txBody>
      </p:sp>
      <p:sp>
        <p:nvSpPr>
          <p:cNvPr id="11" name="Text 9"/>
          <p:cNvSpPr/>
          <p:nvPr/>
        </p:nvSpPr>
        <p:spPr>
          <a:xfrm>
            <a:off x="3429000" y="804672"/>
            <a:ext cx="5440680" cy="4064508"/>
          </a:xfrm>
          <a:prstGeom prst="rect">
            <a:avLst/>
          </a:prstGeom>
          <a:noFill/>
          <a:ln/>
        </p:spPr>
        <p:txBody>
          <a:bodyPr wrap="square" rtlCol="0" anchor="t"/>
          <a:lstStyle/>
          <a:p>
            <a:pPr marL="0" indent="0">
              <a:spcAft>
                <a:spcPts val="400"/>
              </a:spcAft>
              <a:buNone/>
            </a:pPr>
            <a:r>
              <a:rPr lang="en-US" sz="1500" dirty="0">
                <a:solidFill>
                  <a:srgbClr val="FFFFFF"/>
                </a:solidFill>
                <a:latin typeface="Calibri" pitchFamily="34" charset="0"/>
                <a:ea typeface="Calibri" pitchFamily="34" charset="-122"/>
                <a:cs typeface="Calibri" pitchFamily="34" charset="-120"/>
              </a:rPr>
              <a:t>Ar MI palīdzību, izmantojot darba lapas:</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Izstrādājiet detalizētu plānu 3. nometnes dienai</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Izstrādājiet detalizētu plānu 3. nometnes dienas vakara pasākumam</a:t>
            </a:r>
            <a:endParaRPr lang="en-US" sz="15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2C5F2D"/>
          </a:solidFill>
          <a:ln w="12700">
            <a:solidFill>
              <a:srgbClr val="2C5F2D"/>
            </a:solidFill>
            <a:prstDash val="solid"/>
          </a:ln>
        </p:spPr>
        <p:txBody>
          <a:bodyPr/>
          <a:lstStyle/>
          <a:p>
            <a:endParaRPr lang="lv-LV"/>
          </a:p>
        </p:txBody>
      </p:sp>
      <p:sp>
        <p:nvSpPr>
          <p:cNvPr id="3" name="Shape 1"/>
          <p:cNvSpPr/>
          <p:nvPr/>
        </p:nvSpPr>
        <p:spPr>
          <a:xfrm>
            <a:off x="3063240" y="0"/>
            <a:ext cx="45720" cy="5143500"/>
          </a:xfrm>
          <a:prstGeom prst="rect">
            <a:avLst/>
          </a:prstGeom>
          <a:solidFill>
            <a:srgbClr val="1E4A1F"/>
          </a:solidFill>
          <a:ln w="12700">
            <a:solidFill>
              <a:srgbClr val="1E4A1F"/>
            </a:solidFill>
            <a:prstDash val="solid"/>
          </a:ln>
        </p:spPr>
        <p:txBody>
          <a:bodyPr/>
          <a:lstStyle/>
          <a:p>
            <a:endParaRPr lang="lv-LV"/>
          </a:p>
        </p:txBody>
      </p:sp>
      <p:sp>
        <p:nvSpPr>
          <p:cNvPr id="4" name="Text 2"/>
          <p:cNvSpPr/>
          <p:nvPr/>
        </p:nvSpPr>
        <p:spPr>
          <a:xfrm>
            <a:off x="274320" y="201168"/>
            <a:ext cx="2560320" cy="182880"/>
          </a:xfrm>
          <a:prstGeom prst="rect">
            <a:avLst/>
          </a:prstGeom>
          <a:noFill/>
          <a:ln/>
        </p:spPr>
        <p:txBody>
          <a:bodyPr wrap="square" rtlCol="0" anchor="ctr"/>
          <a:lstStyle/>
          <a:p>
            <a:pPr marL="0" indent="0">
              <a:buNone/>
            </a:pPr>
            <a:r>
              <a:rPr lang="en-US" sz="700" kern="0" spc="200" dirty="0">
                <a:solidFill>
                  <a:srgbClr val="FFFFFF">
                    <a:alpha val="80000"/>
                  </a:srgbClr>
                </a:solidFill>
                <a:latin typeface="Calibri" pitchFamily="34" charset="0"/>
                <a:ea typeface="Calibri" pitchFamily="34" charset="-122"/>
                <a:cs typeface="Calibri" pitchFamily="34" charset="-120"/>
              </a:rPr>
              <a:t>DARBS GRUPĀS</a:t>
            </a:r>
            <a:endParaRPr lang="en-US" sz="700" dirty="0"/>
          </a:p>
        </p:txBody>
      </p:sp>
      <p:sp>
        <p:nvSpPr>
          <p:cNvPr id="5" name="Shape 3"/>
          <p:cNvSpPr/>
          <p:nvPr/>
        </p:nvSpPr>
        <p:spPr>
          <a:xfrm>
            <a:off x="274320" y="420624"/>
            <a:ext cx="2560320" cy="22860"/>
          </a:xfrm>
          <a:prstGeom prst="rect">
            <a:avLst/>
          </a:prstGeom>
          <a:solidFill>
            <a:srgbClr val="FFFFFF"/>
          </a:solidFill>
          <a:ln w="12700">
            <a:solidFill>
              <a:srgbClr val="FFFFFF"/>
            </a:solidFill>
            <a:prstDash val="solid"/>
          </a:ln>
        </p:spPr>
        <p:txBody>
          <a:bodyPr/>
          <a:lstStyle/>
          <a:p>
            <a:endParaRPr lang="lv-LV"/>
          </a:p>
        </p:txBody>
      </p:sp>
      <p:sp>
        <p:nvSpPr>
          <p:cNvPr id="6" name="Text 4"/>
          <p:cNvSpPr/>
          <p:nvPr/>
        </p:nvSpPr>
        <p:spPr>
          <a:xfrm>
            <a:off x="274320" y="548640"/>
            <a:ext cx="2560320" cy="441198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Trešā</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diena —</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detalizēts</a:t>
            </a:r>
            <a:endParaRPr lang="en-US" sz="2400" dirty="0"/>
          </a:p>
          <a:p>
            <a:pPr marL="0" indent="0">
              <a:buNone/>
            </a:pPr>
            <a:r>
              <a:rPr lang="en-US" sz="2400" b="1" dirty="0">
                <a:solidFill>
                  <a:srgbClr val="FFFFFF"/>
                </a:solidFill>
                <a:latin typeface="Calibri" pitchFamily="34" charset="0"/>
                <a:ea typeface="Calibri" pitchFamily="34" charset="-122"/>
                <a:cs typeface="Calibri" pitchFamily="34" charset="-120"/>
              </a:rPr>
              <a:t>plāns</a:t>
            </a:r>
            <a:endParaRPr lang="en-US" sz="2400" dirty="0"/>
          </a:p>
        </p:txBody>
      </p:sp>
      <p:sp>
        <p:nvSpPr>
          <p:cNvPr id="7" name="Shape 5"/>
          <p:cNvSpPr/>
          <p:nvPr/>
        </p:nvSpPr>
        <p:spPr>
          <a:xfrm>
            <a:off x="3108960" y="0"/>
            <a:ext cx="6035040" cy="5143500"/>
          </a:xfrm>
          <a:prstGeom prst="rect">
            <a:avLst/>
          </a:prstGeom>
          <a:solidFill>
            <a:srgbClr val="3A7D44"/>
          </a:solidFill>
          <a:ln w="12700">
            <a:solidFill>
              <a:srgbClr val="3A7D44"/>
            </a:solidFill>
            <a:prstDash val="solid"/>
          </a:ln>
        </p:spPr>
        <p:txBody>
          <a:bodyPr/>
          <a:lstStyle/>
          <a:p>
            <a:endParaRPr lang="lv-LV"/>
          </a:p>
        </p:txBody>
      </p:sp>
      <p:sp>
        <p:nvSpPr>
          <p:cNvPr id="8" name="Shape 6"/>
          <p:cNvSpPr/>
          <p:nvPr/>
        </p:nvSpPr>
        <p:spPr>
          <a:xfrm>
            <a:off x="3108960" y="0"/>
            <a:ext cx="6035040" cy="59436"/>
          </a:xfrm>
          <a:prstGeom prst="rect">
            <a:avLst/>
          </a:prstGeom>
          <a:solidFill>
            <a:srgbClr val="2C5F2D"/>
          </a:solidFill>
          <a:ln w="12700">
            <a:solidFill>
              <a:srgbClr val="2C5F2D"/>
            </a:solidFill>
            <a:prstDash val="solid"/>
          </a:ln>
        </p:spPr>
        <p:txBody>
          <a:bodyPr/>
          <a:lstStyle/>
          <a:p>
            <a:endParaRPr lang="lv-LV"/>
          </a:p>
        </p:txBody>
      </p:sp>
      <p:sp>
        <p:nvSpPr>
          <p:cNvPr id="9" name="Shape 7"/>
          <p:cNvSpPr/>
          <p:nvPr/>
        </p:nvSpPr>
        <p:spPr>
          <a:xfrm>
            <a:off x="3108960" y="0"/>
            <a:ext cx="73152" cy="5143500"/>
          </a:xfrm>
          <a:prstGeom prst="rect">
            <a:avLst/>
          </a:prstGeom>
          <a:solidFill>
            <a:srgbClr val="2C5F2D"/>
          </a:solidFill>
          <a:ln w="12700">
            <a:solidFill>
              <a:srgbClr val="2C5F2D"/>
            </a:solidFill>
            <a:prstDash val="solid"/>
          </a:ln>
        </p:spPr>
        <p:txBody>
          <a:bodyPr/>
          <a:lstStyle/>
          <a:p>
            <a:endParaRPr lang="lv-LV"/>
          </a:p>
        </p:txBody>
      </p:sp>
      <p:sp>
        <p:nvSpPr>
          <p:cNvPr id="10" name="Text 8"/>
          <p:cNvSpPr/>
          <p:nvPr/>
        </p:nvSpPr>
        <p:spPr>
          <a:xfrm>
            <a:off x="3429000" y="201168"/>
            <a:ext cx="5440680" cy="45720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Uzdevums: 3. diena (atkārtojums grupām)</a:t>
            </a:r>
            <a:endParaRPr lang="en-US" sz="1400" dirty="0"/>
          </a:p>
        </p:txBody>
      </p:sp>
      <p:sp>
        <p:nvSpPr>
          <p:cNvPr id="11" name="Text 9"/>
          <p:cNvSpPr/>
          <p:nvPr/>
        </p:nvSpPr>
        <p:spPr>
          <a:xfrm>
            <a:off x="3429000" y="804672"/>
            <a:ext cx="5440680" cy="4064508"/>
          </a:xfrm>
          <a:prstGeom prst="rect">
            <a:avLst/>
          </a:prstGeom>
          <a:noFill/>
          <a:ln/>
        </p:spPr>
        <p:txBody>
          <a:bodyPr wrap="square" rtlCol="0" anchor="t"/>
          <a:lstStyle/>
          <a:p>
            <a:pPr marL="0" indent="0">
              <a:spcAft>
                <a:spcPts val="400"/>
              </a:spcAft>
              <a:buNone/>
            </a:pPr>
            <a:r>
              <a:rPr lang="en-US" sz="1500" dirty="0">
                <a:solidFill>
                  <a:srgbClr val="FFFFFF"/>
                </a:solidFill>
                <a:latin typeface="Calibri" pitchFamily="34" charset="0"/>
                <a:ea typeface="Calibri" pitchFamily="34" charset="-122"/>
                <a:cs typeface="Calibri" pitchFamily="34" charset="-120"/>
              </a:rPr>
              <a:t>Ar MI palīdzību, izmantojot darba lapas:</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3. nometnes dienas detalizēts plāns</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3. nometnes dienas vakara pasākuma plāns</a:t>
            </a:r>
            <a:endParaRPr lang="en-US" sz="1500" dirty="0"/>
          </a:p>
          <a:p>
            <a:pPr marL="342900" indent="-342900">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Sagatavojiet prezentāciju pārējām grupām</a:t>
            </a:r>
            <a:endParaRPr lang="en-US" sz="15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9E3039"/>
        </a:solidFill>
        <a:effectLst/>
      </p:bgPr>
    </p:bg>
    <p:spTree>
      <p:nvGrpSpPr>
        <p:cNvPr id="1" name=""/>
        <p:cNvGrpSpPr/>
        <p:nvPr/>
      </p:nvGrpSpPr>
      <p:grpSpPr>
        <a:xfrm>
          <a:off x="0" y="0"/>
          <a:ext cx="0" cy="0"/>
          <a:chOff x="0" y="0"/>
          <a:chExt cx="0" cy="0"/>
        </a:xfrm>
      </p:grpSpPr>
      <p:sp>
        <p:nvSpPr>
          <p:cNvPr id="2" name="Shape 0"/>
          <p:cNvSpPr/>
          <p:nvPr/>
        </p:nvSpPr>
        <p:spPr>
          <a:xfrm>
            <a:off x="0" y="0"/>
            <a:ext cx="91440" cy="5143500"/>
          </a:xfrm>
          <a:prstGeom prst="rect">
            <a:avLst/>
          </a:prstGeom>
          <a:solidFill>
            <a:srgbClr val="7A2530"/>
          </a:solidFill>
          <a:ln w="12700">
            <a:solidFill>
              <a:srgbClr val="7A2530"/>
            </a:solidFill>
            <a:prstDash val="solid"/>
          </a:ln>
        </p:spPr>
        <p:txBody>
          <a:bodyPr/>
          <a:lstStyle/>
          <a:p>
            <a:endParaRPr lang="lv-LV"/>
          </a:p>
        </p:txBody>
      </p:sp>
      <p:sp>
        <p:nvSpPr>
          <p:cNvPr id="3" name="Shape 1"/>
          <p:cNvSpPr/>
          <p:nvPr/>
        </p:nvSpPr>
        <p:spPr>
          <a:xfrm>
            <a:off x="0" y="5052060"/>
            <a:ext cx="9144000" cy="91440"/>
          </a:xfrm>
          <a:prstGeom prst="rect">
            <a:avLst/>
          </a:prstGeom>
          <a:solidFill>
            <a:srgbClr val="7A2530"/>
          </a:solidFill>
          <a:ln w="12700">
            <a:solidFill>
              <a:srgbClr val="7A2530"/>
            </a:solidFill>
            <a:prstDash val="solid"/>
          </a:ln>
        </p:spPr>
        <p:txBody>
          <a:bodyPr/>
          <a:lstStyle/>
          <a:p>
            <a:endParaRPr lang="lv-LV"/>
          </a:p>
        </p:txBody>
      </p:sp>
      <p:sp>
        <p:nvSpPr>
          <p:cNvPr id="4" name="Text 2"/>
          <p:cNvSpPr/>
          <p:nvPr/>
        </p:nvSpPr>
        <p:spPr>
          <a:xfrm>
            <a:off x="548640" y="1371600"/>
            <a:ext cx="8046720" cy="1645920"/>
          </a:xfrm>
          <a:prstGeom prst="rect">
            <a:avLst/>
          </a:prstGeom>
          <a:noFill/>
          <a:ln/>
        </p:spPr>
        <p:txBody>
          <a:bodyPr wrap="square" rtlCol="0" anchor="ctr"/>
          <a:lstStyle/>
          <a:p>
            <a:pPr marL="0" indent="0" algn="ctr">
              <a:buNone/>
            </a:pPr>
            <a:r>
              <a:rPr lang="en-US" sz="3200" b="1" dirty="0">
                <a:solidFill>
                  <a:srgbClr val="FFFFFF"/>
                </a:solidFill>
                <a:latin typeface="Calibri" pitchFamily="34" charset="0"/>
                <a:ea typeface="Calibri" pitchFamily="34" charset="-122"/>
                <a:cs typeface="Calibri" pitchFamily="34" charset="-120"/>
              </a:rPr>
              <a:t>Paldies par uzmanību!</a:t>
            </a:r>
            <a:endParaRPr lang="en-US" sz="3200" dirty="0"/>
          </a:p>
          <a:p>
            <a:pPr marL="0" indent="0" algn="ctr">
              <a:buNone/>
            </a:pPr>
            <a:r>
              <a:rPr lang="en-US" sz="3200" b="1" dirty="0">
                <a:solidFill>
                  <a:srgbClr val="FFFFFF"/>
                </a:solidFill>
                <a:latin typeface="Calibri" pitchFamily="34" charset="0"/>
                <a:ea typeface="Calibri" pitchFamily="34" charset="-122"/>
                <a:cs typeface="Calibri" pitchFamily="34" charset="-120"/>
              </a:rPr>
              <a:t>Lai top labākās nometnes!</a:t>
            </a:r>
            <a:endParaRPr lang="en-US" sz="3200" dirty="0"/>
          </a:p>
        </p:txBody>
      </p:sp>
      <p:sp>
        <p:nvSpPr>
          <p:cNvPr id="5" name="Text 3"/>
          <p:cNvSpPr/>
          <p:nvPr/>
        </p:nvSpPr>
        <p:spPr>
          <a:xfrm>
            <a:off x="548640" y="3200400"/>
            <a:ext cx="8046720" cy="457200"/>
          </a:xfrm>
          <a:prstGeom prst="rect">
            <a:avLst/>
          </a:prstGeom>
          <a:noFill/>
          <a:ln/>
        </p:spPr>
        <p:txBody>
          <a:bodyPr wrap="square" rtlCol="0" anchor="ctr"/>
          <a:lstStyle/>
          <a:p>
            <a:pPr marL="0" indent="0" algn="ctr">
              <a:buNone/>
            </a:pPr>
            <a:r>
              <a:rPr lang="en-US" sz="1600" dirty="0">
                <a:solidFill>
                  <a:srgbClr val="FFFFFF">
                    <a:alpha val="90000"/>
                  </a:srgbClr>
                </a:solidFill>
                <a:latin typeface="Calibri" pitchFamily="34" charset="0"/>
                <a:ea typeface="Calibri" pitchFamily="34" charset="-122"/>
                <a:cs typeface="Calibri" pitchFamily="34" charset="-120"/>
              </a:rPr>
              <a:t>Arnolds Brūders  ·  arnolds.bruders777@gmail.com  ·  29722855</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515</TotalTime>
  <Words>4042</Words>
  <Application>Microsoft Office PowerPoint</Application>
  <PresentationFormat>Slaidrāde ekrānā (16:9)</PresentationFormat>
  <Paragraphs>883</Paragraphs>
  <Slides>77</Slides>
  <Notes>77</Notes>
  <HiddenSlides>0</HiddenSlides>
  <MMClips>0</MMClips>
  <ScaleCrop>false</ScaleCrop>
  <HeadingPairs>
    <vt:vector size="6" baseType="variant">
      <vt:variant>
        <vt:lpstr>Lietotie fonti</vt:lpstr>
      </vt:variant>
      <vt:variant>
        <vt:i4>2</vt:i4>
      </vt:variant>
      <vt:variant>
        <vt:lpstr>Dizains</vt:lpstr>
      </vt:variant>
      <vt:variant>
        <vt:i4>1</vt:i4>
      </vt:variant>
      <vt:variant>
        <vt:lpstr>Slaidu virsraksti</vt:lpstr>
      </vt:variant>
      <vt:variant>
        <vt:i4>77</vt:i4>
      </vt:variant>
    </vt:vector>
  </HeadingPairs>
  <TitlesOfParts>
    <vt:vector size="80" baseType="lpstr">
      <vt:lpstr>Arial</vt:lpstr>
      <vt:lpstr>Calibri</vt:lpstr>
      <vt:lpstr>Office Theme</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Nometnes filozofija un saturs</dc:title>
  <dc:subject>PptxGenJS Presentation</dc:subject>
  <dc:creator>Arnolds Brūders</dc:creator>
  <cp:lastModifiedBy>Arnolds Brūders</cp:lastModifiedBy>
  <cp:revision>10</cp:revision>
  <dcterms:created xsi:type="dcterms:W3CDTF">2026-04-24T16:02:11Z</dcterms:created>
  <dcterms:modified xsi:type="dcterms:W3CDTF">2026-10-20T08:01:03Z</dcterms:modified>
</cp:coreProperties>
</file>